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23"/>
  </p:notesMasterIdLst>
  <p:sldIdLst>
    <p:sldId id="257" r:id="rId3"/>
    <p:sldId id="258" r:id="rId4"/>
    <p:sldId id="259" r:id="rId5"/>
    <p:sldId id="260" r:id="rId6"/>
    <p:sldId id="261" r:id="rId7"/>
    <p:sldId id="267" r:id="rId8"/>
    <p:sldId id="268" r:id="rId9"/>
    <p:sldId id="269" r:id="rId10"/>
    <p:sldId id="270" r:id="rId11"/>
    <p:sldId id="274" r:id="rId12"/>
    <p:sldId id="275" r:id="rId13"/>
    <p:sldId id="277" r:id="rId14"/>
    <p:sldId id="276" r:id="rId15"/>
    <p:sldId id="278" r:id="rId16"/>
    <p:sldId id="279" r:id="rId17"/>
    <p:sldId id="273" r:id="rId18"/>
    <p:sldId id="271" r:id="rId19"/>
    <p:sldId id="272" r:id="rId20"/>
    <p:sldId id="280" r:id="rId21"/>
    <p:sldId id="284" r:id="rId22"/>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33" autoAdjust="0"/>
  </p:normalViewPr>
  <p:slideViewPr>
    <p:cSldViewPr snapToGrid="0">
      <p:cViewPr varScale="1">
        <p:scale>
          <a:sx n="68" d="100"/>
          <a:sy n="68" d="100"/>
        </p:scale>
        <p:origin x="1234"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CC9C86-91BB-4C69-A152-89812DC8AE9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hu-HU"/>
        </a:p>
      </dgm:t>
    </dgm:pt>
    <dgm:pt modelId="{7602D995-ADCA-4B58-99BE-899A2523DD14}">
      <dgm:prSet phldrT="[Szöveg]"/>
      <dgm:spPr/>
      <dgm:t>
        <a:bodyPr/>
        <a:lstStyle/>
        <a:p>
          <a:r>
            <a:rPr lang="hu-HU" dirty="0" smtClean="0"/>
            <a:t>Az európai integráció története a jogi és intézményi keretek kialakulása alapján</a:t>
          </a:r>
          <a:endParaRPr lang="hu-HU" dirty="0"/>
        </a:p>
      </dgm:t>
    </dgm:pt>
    <dgm:pt modelId="{B6B3A9C4-B574-4454-9791-416F63F23ADA}" type="parTrans" cxnId="{AEE24849-4CE2-4BDD-873C-74824FD06EC5}">
      <dgm:prSet/>
      <dgm:spPr/>
      <dgm:t>
        <a:bodyPr/>
        <a:lstStyle/>
        <a:p>
          <a:endParaRPr lang="hu-HU"/>
        </a:p>
      </dgm:t>
    </dgm:pt>
    <dgm:pt modelId="{E357883F-AF8C-467F-97C2-0FBC252B82EA}" type="sibTrans" cxnId="{AEE24849-4CE2-4BDD-873C-74824FD06EC5}">
      <dgm:prSet/>
      <dgm:spPr/>
      <dgm:t>
        <a:bodyPr/>
        <a:lstStyle/>
        <a:p>
          <a:endParaRPr lang="hu-HU"/>
        </a:p>
      </dgm:t>
    </dgm:pt>
    <dgm:pt modelId="{7952E8A5-C7C7-4222-B41A-931C929B9EB6}">
      <dgm:prSet phldrT="[Szöveg]"/>
      <dgm:spPr/>
      <dgm:t>
        <a:bodyPr/>
        <a:lstStyle/>
        <a:p>
          <a:r>
            <a:rPr lang="hu-HU" dirty="0" smtClean="0"/>
            <a:t>Az EU és a tagállamok közötti hatáskörmegosztás rendszere</a:t>
          </a:r>
          <a:endParaRPr lang="hu-HU" dirty="0"/>
        </a:p>
      </dgm:t>
    </dgm:pt>
    <dgm:pt modelId="{C37ACCC5-73B6-4BAE-9107-187B9863136D}" type="parTrans" cxnId="{61820D14-C904-4D33-B26E-62AC856EE525}">
      <dgm:prSet/>
      <dgm:spPr/>
      <dgm:t>
        <a:bodyPr/>
        <a:lstStyle/>
        <a:p>
          <a:endParaRPr lang="hu-HU"/>
        </a:p>
      </dgm:t>
    </dgm:pt>
    <dgm:pt modelId="{B6DC6879-0DD2-4641-89F7-E5155C5FA540}" type="sibTrans" cxnId="{61820D14-C904-4D33-B26E-62AC856EE525}">
      <dgm:prSet/>
      <dgm:spPr/>
      <dgm:t>
        <a:bodyPr/>
        <a:lstStyle/>
        <a:p>
          <a:endParaRPr lang="hu-HU"/>
        </a:p>
      </dgm:t>
    </dgm:pt>
    <dgm:pt modelId="{53CB517F-9453-4F31-895C-C13C423E6CD5}">
      <dgm:prSet phldrT="[Szöveg]"/>
      <dgm:spPr/>
      <dgm:t>
        <a:bodyPr/>
        <a:lstStyle/>
        <a:p>
          <a:r>
            <a:rPr lang="hu-HU" dirty="0" smtClean="0"/>
            <a:t>Az EU jogalkotása és jogforrási rendszere</a:t>
          </a:r>
        </a:p>
      </dgm:t>
    </dgm:pt>
    <dgm:pt modelId="{262F51BC-211A-4667-B828-EE3AC67BAB3A}" type="parTrans" cxnId="{9669F3FD-2D6C-48D6-B7FC-5846FFCB4CBE}">
      <dgm:prSet/>
      <dgm:spPr/>
      <dgm:t>
        <a:bodyPr/>
        <a:lstStyle/>
        <a:p>
          <a:endParaRPr lang="hu-HU"/>
        </a:p>
      </dgm:t>
    </dgm:pt>
    <dgm:pt modelId="{4A162D59-863D-41BB-89D2-8B0822196965}" type="sibTrans" cxnId="{9669F3FD-2D6C-48D6-B7FC-5846FFCB4CBE}">
      <dgm:prSet/>
      <dgm:spPr/>
      <dgm:t>
        <a:bodyPr/>
        <a:lstStyle/>
        <a:p>
          <a:endParaRPr lang="hu-HU"/>
        </a:p>
      </dgm:t>
    </dgm:pt>
    <dgm:pt modelId="{108780A1-27B3-45E5-B343-3B48A86FD4B0}">
      <dgm:prSet phldrT="[Szöveg]"/>
      <dgm:spPr/>
      <dgm:t>
        <a:bodyPr/>
        <a:lstStyle/>
        <a:p>
          <a:r>
            <a:rPr lang="hu-HU" dirty="0" smtClean="0"/>
            <a:t>Az EU jogvédelmi rendszere</a:t>
          </a:r>
        </a:p>
      </dgm:t>
    </dgm:pt>
    <dgm:pt modelId="{A49D8BDA-6E12-4982-BDA2-4D879CBC9DA3}" type="parTrans" cxnId="{F960D075-9DE3-4158-936D-BBAFB9A18999}">
      <dgm:prSet/>
      <dgm:spPr/>
      <dgm:t>
        <a:bodyPr/>
        <a:lstStyle/>
        <a:p>
          <a:endParaRPr lang="hu-HU"/>
        </a:p>
      </dgm:t>
    </dgm:pt>
    <dgm:pt modelId="{6052B044-25D9-403B-BF8B-1C35D31E360C}" type="sibTrans" cxnId="{F960D075-9DE3-4158-936D-BBAFB9A18999}">
      <dgm:prSet/>
      <dgm:spPr/>
      <dgm:t>
        <a:bodyPr/>
        <a:lstStyle/>
        <a:p>
          <a:endParaRPr lang="hu-HU"/>
        </a:p>
      </dgm:t>
    </dgm:pt>
    <dgm:pt modelId="{AE449720-7EAE-4514-B8C5-C929AE29DD0F}">
      <dgm:prSet phldrT="[Szöveg]"/>
      <dgm:spPr/>
      <dgm:t>
        <a:bodyPr/>
        <a:lstStyle/>
        <a:p>
          <a:r>
            <a:rPr lang="hu-HU" dirty="0" smtClean="0"/>
            <a:t>Az uniós pénzügyi jog alapintézményei</a:t>
          </a:r>
        </a:p>
      </dgm:t>
    </dgm:pt>
    <dgm:pt modelId="{1B9190DB-A1D6-4769-A0BE-58E684BCAB38}" type="parTrans" cxnId="{B549FB7F-5FC7-479D-9748-FE9D1CFB7F01}">
      <dgm:prSet/>
      <dgm:spPr/>
      <dgm:t>
        <a:bodyPr/>
        <a:lstStyle/>
        <a:p>
          <a:endParaRPr lang="hu-HU"/>
        </a:p>
      </dgm:t>
    </dgm:pt>
    <dgm:pt modelId="{DD379E78-3A82-4407-9DFF-F88B87A93D47}" type="sibTrans" cxnId="{B549FB7F-5FC7-479D-9748-FE9D1CFB7F01}">
      <dgm:prSet/>
      <dgm:spPr/>
      <dgm:t>
        <a:bodyPr/>
        <a:lstStyle/>
        <a:p>
          <a:endParaRPr lang="hu-HU"/>
        </a:p>
      </dgm:t>
    </dgm:pt>
    <dgm:pt modelId="{85929D97-F1B9-498E-B424-D45EF935ED73}">
      <dgm:prSet phldrT="[Szöveg]"/>
      <dgm:spPr/>
      <dgm:t>
        <a:bodyPr/>
        <a:lstStyle/>
        <a:p>
          <a:r>
            <a:rPr lang="hu-HU" dirty="0" smtClean="0"/>
            <a:t>Az EU intézményrendszere napjainkban</a:t>
          </a:r>
          <a:endParaRPr lang="hu-HU" dirty="0"/>
        </a:p>
      </dgm:t>
    </dgm:pt>
    <dgm:pt modelId="{26B8508B-5333-4912-9532-FCE6694E6CE7}" type="parTrans" cxnId="{C99143C6-F5D6-4B1D-B6FC-B89575FBF4E6}">
      <dgm:prSet/>
      <dgm:spPr/>
    </dgm:pt>
    <dgm:pt modelId="{8475807D-661E-4B11-A5DC-D58A4B8E16B5}" type="sibTrans" cxnId="{C99143C6-F5D6-4B1D-B6FC-B89575FBF4E6}">
      <dgm:prSet/>
      <dgm:spPr/>
    </dgm:pt>
    <dgm:pt modelId="{ADE79636-7490-4B9E-9003-977E65F1BD77}" type="pres">
      <dgm:prSet presAssocID="{2FCC9C86-91BB-4C69-A152-89812DC8AE96}" presName="Name0" presStyleCnt="0">
        <dgm:presLayoutVars>
          <dgm:chMax val="7"/>
          <dgm:chPref val="7"/>
          <dgm:dir/>
        </dgm:presLayoutVars>
      </dgm:prSet>
      <dgm:spPr/>
      <dgm:t>
        <a:bodyPr/>
        <a:lstStyle/>
        <a:p>
          <a:endParaRPr lang="hu-HU"/>
        </a:p>
      </dgm:t>
    </dgm:pt>
    <dgm:pt modelId="{0E8EB9AF-28A7-40C5-91E7-FBC464A59E89}" type="pres">
      <dgm:prSet presAssocID="{2FCC9C86-91BB-4C69-A152-89812DC8AE96}" presName="Name1" presStyleCnt="0"/>
      <dgm:spPr/>
    </dgm:pt>
    <dgm:pt modelId="{B47710E2-18B7-484B-A889-535AC339567B}" type="pres">
      <dgm:prSet presAssocID="{2FCC9C86-91BB-4C69-A152-89812DC8AE96}" presName="cycle" presStyleCnt="0"/>
      <dgm:spPr/>
    </dgm:pt>
    <dgm:pt modelId="{43D64ADE-5964-4680-B8F9-4608BDF22ADD}" type="pres">
      <dgm:prSet presAssocID="{2FCC9C86-91BB-4C69-A152-89812DC8AE96}" presName="srcNode" presStyleLbl="node1" presStyleIdx="0" presStyleCnt="6"/>
      <dgm:spPr/>
    </dgm:pt>
    <dgm:pt modelId="{048BE174-B530-4758-A294-311C183C7BF2}" type="pres">
      <dgm:prSet presAssocID="{2FCC9C86-91BB-4C69-A152-89812DC8AE96}" presName="conn" presStyleLbl="parChTrans1D2" presStyleIdx="0" presStyleCnt="1"/>
      <dgm:spPr/>
      <dgm:t>
        <a:bodyPr/>
        <a:lstStyle/>
        <a:p>
          <a:endParaRPr lang="hu-HU"/>
        </a:p>
      </dgm:t>
    </dgm:pt>
    <dgm:pt modelId="{D8743908-B3BA-45DD-8F74-9662256EDD6C}" type="pres">
      <dgm:prSet presAssocID="{2FCC9C86-91BB-4C69-A152-89812DC8AE96}" presName="extraNode" presStyleLbl="node1" presStyleIdx="0" presStyleCnt="6"/>
      <dgm:spPr/>
    </dgm:pt>
    <dgm:pt modelId="{8E4698DC-1D3F-4956-9C73-ACD062176F00}" type="pres">
      <dgm:prSet presAssocID="{2FCC9C86-91BB-4C69-A152-89812DC8AE96}" presName="dstNode" presStyleLbl="node1" presStyleIdx="0" presStyleCnt="6"/>
      <dgm:spPr/>
    </dgm:pt>
    <dgm:pt modelId="{C9545229-0603-4703-9725-BC29A10E40FF}" type="pres">
      <dgm:prSet presAssocID="{7602D995-ADCA-4B58-99BE-899A2523DD14}" presName="text_1" presStyleLbl="node1" presStyleIdx="0" presStyleCnt="6">
        <dgm:presLayoutVars>
          <dgm:bulletEnabled val="1"/>
        </dgm:presLayoutVars>
      </dgm:prSet>
      <dgm:spPr/>
      <dgm:t>
        <a:bodyPr/>
        <a:lstStyle/>
        <a:p>
          <a:endParaRPr lang="hu-HU"/>
        </a:p>
      </dgm:t>
    </dgm:pt>
    <dgm:pt modelId="{75733259-8AE3-4DF1-BA40-BE8B63CF1589}" type="pres">
      <dgm:prSet presAssocID="{7602D995-ADCA-4B58-99BE-899A2523DD14}" presName="accent_1" presStyleCnt="0"/>
      <dgm:spPr/>
    </dgm:pt>
    <dgm:pt modelId="{D3DE49B6-772F-4E64-81E5-F92AAB1D5B25}" type="pres">
      <dgm:prSet presAssocID="{7602D995-ADCA-4B58-99BE-899A2523DD14}" presName="accentRepeatNode" presStyleLbl="solidFgAcc1" presStyleIdx="0" presStyleCnt="6"/>
      <dgm:spPr/>
    </dgm:pt>
    <dgm:pt modelId="{415C0650-7175-467D-B30F-F75FBF22F13F}" type="pres">
      <dgm:prSet presAssocID="{7952E8A5-C7C7-4222-B41A-931C929B9EB6}" presName="text_2" presStyleLbl="node1" presStyleIdx="1" presStyleCnt="6">
        <dgm:presLayoutVars>
          <dgm:bulletEnabled val="1"/>
        </dgm:presLayoutVars>
      </dgm:prSet>
      <dgm:spPr/>
      <dgm:t>
        <a:bodyPr/>
        <a:lstStyle/>
        <a:p>
          <a:endParaRPr lang="hu-HU"/>
        </a:p>
      </dgm:t>
    </dgm:pt>
    <dgm:pt modelId="{A2360380-D030-467E-A3CE-D7047ADF80C8}" type="pres">
      <dgm:prSet presAssocID="{7952E8A5-C7C7-4222-B41A-931C929B9EB6}" presName="accent_2" presStyleCnt="0"/>
      <dgm:spPr/>
    </dgm:pt>
    <dgm:pt modelId="{4D996D4A-83B9-4DD4-8C64-B891166082AD}" type="pres">
      <dgm:prSet presAssocID="{7952E8A5-C7C7-4222-B41A-931C929B9EB6}" presName="accentRepeatNode" presStyleLbl="solidFgAcc1" presStyleIdx="1" presStyleCnt="6"/>
      <dgm:spPr/>
    </dgm:pt>
    <dgm:pt modelId="{35FD6EF6-BEBD-464D-AF72-75F4A79971FF}" type="pres">
      <dgm:prSet presAssocID="{85929D97-F1B9-498E-B424-D45EF935ED73}" presName="text_3" presStyleLbl="node1" presStyleIdx="2" presStyleCnt="6">
        <dgm:presLayoutVars>
          <dgm:bulletEnabled val="1"/>
        </dgm:presLayoutVars>
      </dgm:prSet>
      <dgm:spPr/>
      <dgm:t>
        <a:bodyPr/>
        <a:lstStyle/>
        <a:p>
          <a:endParaRPr lang="hu-HU"/>
        </a:p>
      </dgm:t>
    </dgm:pt>
    <dgm:pt modelId="{B0BD9D4C-ECB9-4005-80D1-01A09CDF795B}" type="pres">
      <dgm:prSet presAssocID="{85929D97-F1B9-498E-B424-D45EF935ED73}" presName="accent_3" presStyleCnt="0"/>
      <dgm:spPr/>
    </dgm:pt>
    <dgm:pt modelId="{7EFF333B-D767-42D7-A2F0-2250949D5EC5}" type="pres">
      <dgm:prSet presAssocID="{85929D97-F1B9-498E-B424-D45EF935ED73}" presName="accentRepeatNode" presStyleLbl="solidFgAcc1" presStyleIdx="2" presStyleCnt="6"/>
      <dgm:spPr/>
    </dgm:pt>
    <dgm:pt modelId="{B9E5A140-ABEF-4146-8C18-E2632C5B9D5E}" type="pres">
      <dgm:prSet presAssocID="{53CB517F-9453-4F31-895C-C13C423E6CD5}" presName="text_4" presStyleLbl="node1" presStyleIdx="3" presStyleCnt="6">
        <dgm:presLayoutVars>
          <dgm:bulletEnabled val="1"/>
        </dgm:presLayoutVars>
      </dgm:prSet>
      <dgm:spPr/>
      <dgm:t>
        <a:bodyPr/>
        <a:lstStyle/>
        <a:p>
          <a:endParaRPr lang="hu-HU"/>
        </a:p>
      </dgm:t>
    </dgm:pt>
    <dgm:pt modelId="{AF907D64-EF87-4C4E-8C0D-966C89C0DF37}" type="pres">
      <dgm:prSet presAssocID="{53CB517F-9453-4F31-895C-C13C423E6CD5}" presName="accent_4" presStyleCnt="0"/>
      <dgm:spPr/>
    </dgm:pt>
    <dgm:pt modelId="{DD443221-7138-4E99-8610-C2C284DA0F2A}" type="pres">
      <dgm:prSet presAssocID="{53CB517F-9453-4F31-895C-C13C423E6CD5}" presName="accentRepeatNode" presStyleLbl="solidFgAcc1" presStyleIdx="3" presStyleCnt="6"/>
      <dgm:spPr/>
    </dgm:pt>
    <dgm:pt modelId="{C2304F55-E65F-4906-B74F-117BFAC38FE4}" type="pres">
      <dgm:prSet presAssocID="{108780A1-27B3-45E5-B343-3B48A86FD4B0}" presName="text_5" presStyleLbl="node1" presStyleIdx="4" presStyleCnt="6">
        <dgm:presLayoutVars>
          <dgm:bulletEnabled val="1"/>
        </dgm:presLayoutVars>
      </dgm:prSet>
      <dgm:spPr/>
      <dgm:t>
        <a:bodyPr/>
        <a:lstStyle/>
        <a:p>
          <a:endParaRPr lang="hu-HU"/>
        </a:p>
      </dgm:t>
    </dgm:pt>
    <dgm:pt modelId="{50F17E3B-FAB0-45D8-89BA-5CB8DC33EB69}" type="pres">
      <dgm:prSet presAssocID="{108780A1-27B3-45E5-B343-3B48A86FD4B0}" presName="accent_5" presStyleCnt="0"/>
      <dgm:spPr/>
    </dgm:pt>
    <dgm:pt modelId="{A740002E-500C-4F50-8949-DA9B10239584}" type="pres">
      <dgm:prSet presAssocID="{108780A1-27B3-45E5-B343-3B48A86FD4B0}" presName="accentRepeatNode" presStyleLbl="solidFgAcc1" presStyleIdx="4" presStyleCnt="6"/>
      <dgm:spPr/>
    </dgm:pt>
    <dgm:pt modelId="{583699C5-6CAE-4A8A-A2EC-EFCE4D94815C}" type="pres">
      <dgm:prSet presAssocID="{AE449720-7EAE-4514-B8C5-C929AE29DD0F}" presName="text_6" presStyleLbl="node1" presStyleIdx="5" presStyleCnt="6">
        <dgm:presLayoutVars>
          <dgm:bulletEnabled val="1"/>
        </dgm:presLayoutVars>
      </dgm:prSet>
      <dgm:spPr/>
      <dgm:t>
        <a:bodyPr/>
        <a:lstStyle/>
        <a:p>
          <a:endParaRPr lang="hu-HU"/>
        </a:p>
      </dgm:t>
    </dgm:pt>
    <dgm:pt modelId="{2CCC5DBA-B453-4273-884D-D115F3605DA0}" type="pres">
      <dgm:prSet presAssocID="{AE449720-7EAE-4514-B8C5-C929AE29DD0F}" presName="accent_6" presStyleCnt="0"/>
      <dgm:spPr/>
    </dgm:pt>
    <dgm:pt modelId="{70AEEF5A-4AE0-42B1-AB95-019DB524A351}" type="pres">
      <dgm:prSet presAssocID="{AE449720-7EAE-4514-B8C5-C929AE29DD0F}" presName="accentRepeatNode" presStyleLbl="solidFgAcc1" presStyleIdx="5" presStyleCnt="6"/>
      <dgm:spPr/>
    </dgm:pt>
  </dgm:ptLst>
  <dgm:cxnLst>
    <dgm:cxn modelId="{AEE24849-4CE2-4BDD-873C-74824FD06EC5}" srcId="{2FCC9C86-91BB-4C69-A152-89812DC8AE96}" destId="{7602D995-ADCA-4B58-99BE-899A2523DD14}" srcOrd="0" destOrd="0" parTransId="{B6B3A9C4-B574-4454-9791-416F63F23ADA}" sibTransId="{E357883F-AF8C-467F-97C2-0FBC252B82EA}"/>
    <dgm:cxn modelId="{68790E7B-5E74-48E3-8693-1ECAF25EA7C7}" type="presOf" srcId="{7602D995-ADCA-4B58-99BE-899A2523DD14}" destId="{C9545229-0603-4703-9725-BC29A10E40FF}" srcOrd="0" destOrd="0" presId="urn:microsoft.com/office/officeart/2008/layout/VerticalCurvedList"/>
    <dgm:cxn modelId="{4E0AE6F1-B920-48C7-8272-F24FCE25FC12}" type="presOf" srcId="{AE449720-7EAE-4514-B8C5-C929AE29DD0F}" destId="{583699C5-6CAE-4A8A-A2EC-EFCE4D94815C}" srcOrd="0" destOrd="0" presId="urn:microsoft.com/office/officeart/2008/layout/VerticalCurvedList"/>
    <dgm:cxn modelId="{B549FB7F-5FC7-479D-9748-FE9D1CFB7F01}" srcId="{2FCC9C86-91BB-4C69-A152-89812DC8AE96}" destId="{AE449720-7EAE-4514-B8C5-C929AE29DD0F}" srcOrd="5" destOrd="0" parTransId="{1B9190DB-A1D6-4769-A0BE-58E684BCAB38}" sibTransId="{DD379E78-3A82-4407-9DFF-F88B87A93D47}"/>
    <dgm:cxn modelId="{D1D72807-DBAE-4412-BE04-310F3D67876C}" type="presOf" srcId="{2FCC9C86-91BB-4C69-A152-89812DC8AE96}" destId="{ADE79636-7490-4B9E-9003-977E65F1BD77}" srcOrd="0" destOrd="0" presId="urn:microsoft.com/office/officeart/2008/layout/VerticalCurvedList"/>
    <dgm:cxn modelId="{9669F3FD-2D6C-48D6-B7FC-5846FFCB4CBE}" srcId="{2FCC9C86-91BB-4C69-A152-89812DC8AE96}" destId="{53CB517F-9453-4F31-895C-C13C423E6CD5}" srcOrd="3" destOrd="0" parTransId="{262F51BC-211A-4667-B828-EE3AC67BAB3A}" sibTransId="{4A162D59-863D-41BB-89D2-8B0822196965}"/>
    <dgm:cxn modelId="{C99143C6-F5D6-4B1D-B6FC-B89575FBF4E6}" srcId="{2FCC9C86-91BB-4C69-A152-89812DC8AE96}" destId="{85929D97-F1B9-498E-B424-D45EF935ED73}" srcOrd="2" destOrd="0" parTransId="{26B8508B-5333-4912-9532-FCE6694E6CE7}" sibTransId="{8475807D-661E-4B11-A5DC-D58A4B8E16B5}"/>
    <dgm:cxn modelId="{A6E0A0DD-F4E0-47DC-8BC0-0AC98339DC18}" type="presOf" srcId="{7952E8A5-C7C7-4222-B41A-931C929B9EB6}" destId="{415C0650-7175-467D-B30F-F75FBF22F13F}" srcOrd="0" destOrd="0" presId="urn:microsoft.com/office/officeart/2008/layout/VerticalCurvedList"/>
    <dgm:cxn modelId="{F960D075-9DE3-4158-936D-BBAFB9A18999}" srcId="{2FCC9C86-91BB-4C69-A152-89812DC8AE96}" destId="{108780A1-27B3-45E5-B343-3B48A86FD4B0}" srcOrd="4" destOrd="0" parTransId="{A49D8BDA-6E12-4982-BDA2-4D879CBC9DA3}" sibTransId="{6052B044-25D9-403B-BF8B-1C35D31E360C}"/>
    <dgm:cxn modelId="{6DB504BC-2329-4559-91E8-117C8542FFD4}" type="presOf" srcId="{108780A1-27B3-45E5-B343-3B48A86FD4B0}" destId="{C2304F55-E65F-4906-B74F-117BFAC38FE4}" srcOrd="0" destOrd="0" presId="urn:microsoft.com/office/officeart/2008/layout/VerticalCurvedList"/>
    <dgm:cxn modelId="{B7CCF2DA-DA2C-48DA-B060-4B6AC6B85D77}" type="presOf" srcId="{85929D97-F1B9-498E-B424-D45EF935ED73}" destId="{35FD6EF6-BEBD-464D-AF72-75F4A79971FF}" srcOrd="0" destOrd="0" presId="urn:microsoft.com/office/officeart/2008/layout/VerticalCurvedList"/>
    <dgm:cxn modelId="{ED64785D-68BA-4A35-ADAB-F3E7DC7A8936}" type="presOf" srcId="{53CB517F-9453-4F31-895C-C13C423E6CD5}" destId="{B9E5A140-ABEF-4146-8C18-E2632C5B9D5E}" srcOrd="0" destOrd="0" presId="urn:microsoft.com/office/officeart/2008/layout/VerticalCurvedList"/>
    <dgm:cxn modelId="{61820D14-C904-4D33-B26E-62AC856EE525}" srcId="{2FCC9C86-91BB-4C69-A152-89812DC8AE96}" destId="{7952E8A5-C7C7-4222-B41A-931C929B9EB6}" srcOrd="1" destOrd="0" parTransId="{C37ACCC5-73B6-4BAE-9107-187B9863136D}" sibTransId="{B6DC6879-0DD2-4641-89F7-E5155C5FA540}"/>
    <dgm:cxn modelId="{70DA0D87-0E1B-400B-B44C-848AA573593B}" type="presOf" srcId="{E357883F-AF8C-467F-97C2-0FBC252B82EA}" destId="{048BE174-B530-4758-A294-311C183C7BF2}" srcOrd="0" destOrd="0" presId="urn:microsoft.com/office/officeart/2008/layout/VerticalCurvedList"/>
    <dgm:cxn modelId="{9E7AD0DA-8C06-4B7A-AC4C-6115278A5C4D}" type="presParOf" srcId="{ADE79636-7490-4B9E-9003-977E65F1BD77}" destId="{0E8EB9AF-28A7-40C5-91E7-FBC464A59E89}" srcOrd="0" destOrd="0" presId="urn:microsoft.com/office/officeart/2008/layout/VerticalCurvedList"/>
    <dgm:cxn modelId="{9054AF10-E105-4500-89B5-880A0BD7F5CE}" type="presParOf" srcId="{0E8EB9AF-28A7-40C5-91E7-FBC464A59E89}" destId="{B47710E2-18B7-484B-A889-535AC339567B}" srcOrd="0" destOrd="0" presId="urn:microsoft.com/office/officeart/2008/layout/VerticalCurvedList"/>
    <dgm:cxn modelId="{E7D1A446-EB31-41EC-92A5-4F1EEFAB8C32}" type="presParOf" srcId="{B47710E2-18B7-484B-A889-535AC339567B}" destId="{43D64ADE-5964-4680-B8F9-4608BDF22ADD}" srcOrd="0" destOrd="0" presId="urn:microsoft.com/office/officeart/2008/layout/VerticalCurvedList"/>
    <dgm:cxn modelId="{C45BA1B0-AE9A-4DCF-A31C-E7996DFF05AD}" type="presParOf" srcId="{B47710E2-18B7-484B-A889-535AC339567B}" destId="{048BE174-B530-4758-A294-311C183C7BF2}" srcOrd="1" destOrd="0" presId="urn:microsoft.com/office/officeart/2008/layout/VerticalCurvedList"/>
    <dgm:cxn modelId="{1FE6B870-189F-4DFA-A7FA-0796521AA6EC}" type="presParOf" srcId="{B47710E2-18B7-484B-A889-535AC339567B}" destId="{D8743908-B3BA-45DD-8F74-9662256EDD6C}" srcOrd="2" destOrd="0" presId="urn:microsoft.com/office/officeart/2008/layout/VerticalCurvedList"/>
    <dgm:cxn modelId="{078E6B89-7A16-4D02-BA9C-14F0A22C26A6}" type="presParOf" srcId="{B47710E2-18B7-484B-A889-535AC339567B}" destId="{8E4698DC-1D3F-4956-9C73-ACD062176F00}" srcOrd="3" destOrd="0" presId="urn:microsoft.com/office/officeart/2008/layout/VerticalCurvedList"/>
    <dgm:cxn modelId="{4B697CFC-7FF1-4E69-8534-88410B4CE5F3}" type="presParOf" srcId="{0E8EB9AF-28A7-40C5-91E7-FBC464A59E89}" destId="{C9545229-0603-4703-9725-BC29A10E40FF}" srcOrd="1" destOrd="0" presId="urn:microsoft.com/office/officeart/2008/layout/VerticalCurvedList"/>
    <dgm:cxn modelId="{FC8223DF-1B07-4F5D-95C1-E89E3640B71B}" type="presParOf" srcId="{0E8EB9AF-28A7-40C5-91E7-FBC464A59E89}" destId="{75733259-8AE3-4DF1-BA40-BE8B63CF1589}" srcOrd="2" destOrd="0" presId="urn:microsoft.com/office/officeart/2008/layout/VerticalCurvedList"/>
    <dgm:cxn modelId="{25A142BE-893B-43EE-89B0-C2FD4E404CDD}" type="presParOf" srcId="{75733259-8AE3-4DF1-BA40-BE8B63CF1589}" destId="{D3DE49B6-772F-4E64-81E5-F92AAB1D5B25}" srcOrd="0" destOrd="0" presId="urn:microsoft.com/office/officeart/2008/layout/VerticalCurvedList"/>
    <dgm:cxn modelId="{66803335-26CD-46B8-8F80-DB560D4D3160}" type="presParOf" srcId="{0E8EB9AF-28A7-40C5-91E7-FBC464A59E89}" destId="{415C0650-7175-467D-B30F-F75FBF22F13F}" srcOrd="3" destOrd="0" presId="urn:microsoft.com/office/officeart/2008/layout/VerticalCurvedList"/>
    <dgm:cxn modelId="{9A734B84-DFBE-4CD7-B90B-F3E3BFCE9FFC}" type="presParOf" srcId="{0E8EB9AF-28A7-40C5-91E7-FBC464A59E89}" destId="{A2360380-D030-467E-A3CE-D7047ADF80C8}" srcOrd="4" destOrd="0" presId="urn:microsoft.com/office/officeart/2008/layout/VerticalCurvedList"/>
    <dgm:cxn modelId="{AF9A644B-796F-49AA-BD3C-6EA2C63B622E}" type="presParOf" srcId="{A2360380-D030-467E-A3CE-D7047ADF80C8}" destId="{4D996D4A-83B9-4DD4-8C64-B891166082AD}" srcOrd="0" destOrd="0" presId="urn:microsoft.com/office/officeart/2008/layout/VerticalCurvedList"/>
    <dgm:cxn modelId="{C171E551-3FD0-49B3-9BF0-3E451777B1C5}" type="presParOf" srcId="{0E8EB9AF-28A7-40C5-91E7-FBC464A59E89}" destId="{35FD6EF6-BEBD-464D-AF72-75F4A79971FF}" srcOrd="5" destOrd="0" presId="urn:microsoft.com/office/officeart/2008/layout/VerticalCurvedList"/>
    <dgm:cxn modelId="{CEBFCE5E-86E7-4197-9E7F-137D53D2E6B4}" type="presParOf" srcId="{0E8EB9AF-28A7-40C5-91E7-FBC464A59E89}" destId="{B0BD9D4C-ECB9-4005-80D1-01A09CDF795B}" srcOrd="6" destOrd="0" presId="urn:microsoft.com/office/officeart/2008/layout/VerticalCurvedList"/>
    <dgm:cxn modelId="{8F395E13-371E-4ACD-AE9C-7C8960409697}" type="presParOf" srcId="{B0BD9D4C-ECB9-4005-80D1-01A09CDF795B}" destId="{7EFF333B-D767-42D7-A2F0-2250949D5EC5}" srcOrd="0" destOrd="0" presId="urn:microsoft.com/office/officeart/2008/layout/VerticalCurvedList"/>
    <dgm:cxn modelId="{A1E58457-3929-49EB-9F89-2C294733B837}" type="presParOf" srcId="{0E8EB9AF-28A7-40C5-91E7-FBC464A59E89}" destId="{B9E5A140-ABEF-4146-8C18-E2632C5B9D5E}" srcOrd="7" destOrd="0" presId="urn:microsoft.com/office/officeart/2008/layout/VerticalCurvedList"/>
    <dgm:cxn modelId="{56CFA811-0EC1-432C-A3FB-F09E866D6874}" type="presParOf" srcId="{0E8EB9AF-28A7-40C5-91E7-FBC464A59E89}" destId="{AF907D64-EF87-4C4E-8C0D-966C89C0DF37}" srcOrd="8" destOrd="0" presId="urn:microsoft.com/office/officeart/2008/layout/VerticalCurvedList"/>
    <dgm:cxn modelId="{00D9F704-C4D5-42BE-BB45-FEA64932641D}" type="presParOf" srcId="{AF907D64-EF87-4C4E-8C0D-966C89C0DF37}" destId="{DD443221-7138-4E99-8610-C2C284DA0F2A}" srcOrd="0" destOrd="0" presId="urn:microsoft.com/office/officeart/2008/layout/VerticalCurvedList"/>
    <dgm:cxn modelId="{ADFFF4E1-6C0F-4BF5-96D2-9B8C3D30B857}" type="presParOf" srcId="{0E8EB9AF-28A7-40C5-91E7-FBC464A59E89}" destId="{C2304F55-E65F-4906-B74F-117BFAC38FE4}" srcOrd="9" destOrd="0" presId="urn:microsoft.com/office/officeart/2008/layout/VerticalCurvedList"/>
    <dgm:cxn modelId="{CE18EAD1-ADF3-4168-AC77-C1EAF0EA5C68}" type="presParOf" srcId="{0E8EB9AF-28A7-40C5-91E7-FBC464A59E89}" destId="{50F17E3B-FAB0-45D8-89BA-5CB8DC33EB69}" srcOrd="10" destOrd="0" presId="urn:microsoft.com/office/officeart/2008/layout/VerticalCurvedList"/>
    <dgm:cxn modelId="{2A88D839-4759-4F53-95B8-A9EED4131468}" type="presParOf" srcId="{50F17E3B-FAB0-45D8-89BA-5CB8DC33EB69}" destId="{A740002E-500C-4F50-8949-DA9B10239584}" srcOrd="0" destOrd="0" presId="urn:microsoft.com/office/officeart/2008/layout/VerticalCurvedList"/>
    <dgm:cxn modelId="{53FDE3DB-416C-4ABE-8890-35324E492DE8}" type="presParOf" srcId="{0E8EB9AF-28A7-40C5-91E7-FBC464A59E89}" destId="{583699C5-6CAE-4A8A-A2EC-EFCE4D94815C}" srcOrd="11" destOrd="0" presId="urn:microsoft.com/office/officeart/2008/layout/VerticalCurvedList"/>
    <dgm:cxn modelId="{6C30583B-4433-4D08-9328-9A136753FEBF}" type="presParOf" srcId="{0E8EB9AF-28A7-40C5-91E7-FBC464A59E89}" destId="{2CCC5DBA-B453-4273-884D-D115F3605DA0}" srcOrd="12" destOrd="0" presId="urn:microsoft.com/office/officeart/2008/layout/VerticalCurvedList"/>
    <dgm:cxn modelId="{46F7178F-8EE8-479B-A2AE-AEBD12552BA6}" type="presParOf" srcId="{2CCC5DBA-B453-4273-884D-D115F3605DA0}" destId="{70AEEF5A-4AE0-42B1-AB95-019DB524A35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BECE9F-DFBA-46A6-9C66-B5C3CF840552}" type="doc">
      <dgm:prSet loTypeId="urn:microsoft.com/office/officeart/2005/8/layout/radial6" loCatId="relationship" qsTypeId="urn:microsoft.com/office/officeart/2005/8/quickstyle/3d4" qsCatId="3D" csTypeId="urn:microsoft.com/office/officeart/2005/8/colors/accent1_2" csCatId="accent1" phldr="1"/>
      <dgm:spPr/>
      <dgm:t>
        <a:bodyPr/>
        <a:lstStyle/>
        <a:p>
          <a:endParaRPr lang="hu-HU"/>
        </a:p>
      </dgm:t>
    </dgm:pt>
    <dgm:pt modelId="{ECBC17C5-9BD0-4F15-B522-D6476A518575}">
      <dgm:prSet phldrT="[Szöveg]"/>
      <dgm:spPr/>
      <dgm:t>
        <a:bodyPr/>
        <a:lstStyle/>
        <a:p>
          <a:r>
            <a:rPr lang="hu-HU" dirty="0" smtClean="0"/>
            <a:t>Az EU jogvédelmi rendszere</a:t>
          </a:r>
          <a:endParaRPr lang="hu-HU" dirty="0"/>
        </a:p>
      </dgm:t>
    </dgm:pt>
    <dgm:pt modelId="{D91F1F72-80A2-48EB-B5A2-B8BEC2B6B413}" type="parTrans" cxnId="{41B92A1A-B259-4EBC-8811-DE766706327D}">
      <dgm:prSet/>
      <dgm:spPr/>
      <dgm:t>
        <a:bodyPr/>
        <a:lstStyle/>
        <a:p>
          <a:endParaRPr lang="hu-HU"/>
        </a:p>
      </dgm:t>
    </dgm:pt>
    <dgm:pt modelId="{1138C9D2-1ADF-4A82-AD91-CAF7C0C4EC9D}" type="sibTrans" cxnId="{41B92A1A-B259-4EBC-8811-DE766706327D}">
      <dgm:prSet/>
      <dgm:spPr/>
      <dgm:t>
        <a:bodyPr/>
        <a:lstStyle/>
        <a:p>
          <a:endParaRPr lang="hu-HU"/>
        </a:p>
      </dgm:t>
    </dgm:pt>
    <dgm:pt modelId="{B59DE546-18A9-45DA-A49B-1032D0D72485}">
      <dgm:prSet phldrT="[Szöveg]" custT="1"/>
      <dgm:spPr/>
      <dgm:t>
        <a:bodyPr/>
        <a:lstStyle/>
        <a:p>
          <a:r>
            <a:rPr lang="hu-HU" sz="1600" dirty="0" smtClean="0"/>
            <a:t>Tagállami felelősség az uniós jog alkalmazásáért. </a:t>
          </a:r>
          <a:endParaRPr lang="hu-HU" sz="1600" dirty="0"/>
        </a:p>
      </dgm:t>
    </dgm:pt>
    <dgm:pt modelId="{DAA77866-C7E0-4DC8-A9BC-CC545DF30497}" type="parTrans" cxnId="{47624944-DDAF-428E-8852-0BDF5873C82C}">
      <dgm:prSet/>
      <dgm:spPr/>
      <dgm:t>
        <a:bodyPr/>
        <a:lstStyle/>
        <a:p>
          <a:endParaRPr lang="hu-HU"/>
        </a:p>
      </dgm:t>
    </dgm:pt>
    <dgm:pt modelId="{8518A59D-6D34-4AB0-8F89-239F6DA90875}" type="sibTrans" cxnId="{47624944-DDAF-428E-8852-0BDF5873C82C}">
      <dgm:prSet/>
      <dgm:spPr/>
      <dgm:t>
        <a:bodyPr/>
        <a:lstStyle/>
        <a:p>
          <a:endParaRPr lang="hu-HU"/>
        </a:p>
      </dgm:t>
    </dgm:pt>
    <dgm:pt modelId="{384963F0-059E-40A5-A757-2809CB1E6168}">
      <dgm:prSet phldrT="[Szöveg]" custT="1"/>
      <dgm:spPr/>
      <dgm:t>
        <a:bodyPr/>
        <a:lstStyle/>
        <a:p>
          <a:r>
            <a:rPr lang="hu-HU" dirty="0" smtClean="0"/>
            <a:t>Európai Bíróság</a:t>
          </a:r>
          <a:endParaRPr lang="hu-HU" sz="1100" dirty="0"/>
        </a:p>
      </dgm:t>
    </dgm:pt>
    <dgm:pt modelId="{13DB2662-540B-43CA-9E7E-F86366B25CCB}" type="parTrans" cxnId="{89D1D340-F547-44E7-9F8B-606E9197D276}">
      <dgm:prSet/>
      <dgm:spPr/>
      <dgm:t>
        <a:bodyPr/>
        <a:lstStyle/>
        <a:p>
          <a:endParaRPr lang="hu-HU"/>
        </a:p>
      </dgm:t>
    </dgm:pt>
    <dgm:pt modelId="{F48EC99C-D41A-42E1-8D98-BAA5761A6B86}" type="sibTrans" cxnId="{89D1D340-F547-44E7-9F8B-606E9197D276}">
      <dgm:prSet/>
      <dgm:spPr/>
      <dgm:t>
        <a:bodyPr/>
        <a:lstStyle/>
        <a:p>
          <a:endParaRPr lang="hu-HU"/>
        </a:p>
      </dgm:t>
    </dgm:pt>
    <dgm:pt modelId="{12EBD684-09FE-4B6A-8FF7-9A67D26F74AF}">
      <dgm:prSet phldrT="[Szöveg]" custT="1"/>
      <dgm:spPr/>
      <dgm:t>
        <a:bodyPr/>
        <a:lstStyle/>
        <a:p>
          <a:r>
            <a:rPr lang="hu-HU" sz="1600" dirty="0" smtClean="0"/>
            <a:t>Az Európai Bizottság jogvédelmi tevékenysége</a:t>
          </a:r>
          <a:endParaRPr lang="hu-HU" sz="1600" dirty="0"/>
        </a:p>
      </dgm:t>
    </dgm:pt>
    <dgm:pt modelId="{6A336CD5-FB21-4693-8CE8-67CFE8DAE859}" type="parTrans" cxnId="{63E15B87-3689-428F-BDCE-9E2D9C0023B2}">
      <dgm:prSet/>
      <dgm:spPr/>
      <dgm:t>
        <a:bodyPr/>
        <a:lstStyle/>
        <a:p>
          <a:endParaRPr lang="hu-HU"/>
        </a:p>
      </dgm:t>
    </dgm:pt>
    <dgm:pt modelId="{89927574-C6B9-4AAA-A3F2-5631AF47A95F}" type="sibTrans" cxnId="{63E15B87-3689-428F-BDCE-9E2D9C0023B2}">
      <dgm:prSet/>
      <dgm:spPr/>
      <dgm:t>
        <a:bodyPr/>
        <a:lstStyle/>
        <a:p>
          <a:endParaRPr lang="hu-HU"/>
        </a:p>
      </dgm:t>
    </dgm:pt>
    <dgm:pt modelId="{0323AD24-EC08-4ED7-8A63-90FFEA46B34D}" type="pres">
      <dgm:prSet presAssocID="{CDBECE9F-DFBA-46A6-9C66-B5C3CF840552}" presName="Name0" presStyleCnt="0">
        <dgm:presLayoutVars>
          <dgm:chMax val="1"/>
          <dgm:dir/>
          <dgm:animLvl val="ctr"/>
          <dgm:resizeHandles val="exact"/>
        </dgm:presLayoutVars>
      </dgm:prSet>
      <dgm:spPr/>
      <dgm:t>
        <a:bodyPr/>
        <a:lstStyle/>
        <a:p>
          <a:endParaRPr lang="hu-HU"/>
        </a:p>
      </dgm:t>
    </dgm:pt>
    <dgm:pt modelId="{5541AB52-A386-46C7-BDCC-7B20C99A0186}" type="pres">
      <dgm:prSet presAssocID="{ECBC17C5-9BD0-4F15-B522-D6476A518575}" presName="centerShape" presStyleLbl="node0" presStyleIdx="0" presStyleCnt="1"/>
      <dgm:spPr/>
      <dgm:t>
        <a:bodyPr/>
        <a:lstStyle/>
        <a:p>
          <a:endParaRPr lang="hu-HU"/>
        </a:p>
      </dgm:t>
    </dgm:pt>
    <dgm:pt modelId="{395D7D18-B817-4D51-825E-1CEC37F7B634}" type="pres">
      <dgm:prSet presAssocID="{B59DE546-18A9-45DA-A49B-1032D0D72485}" presName="node" presStyleLbl="node1" presStyleIdx="0" presStyleCnt="3" custScaleX="148137" custScaleY="103481">
        <dgm:presLayoutVars>
          <dgm:bulletEnabled val="1"/>
        </dgm:presLayoutVars>
      </dgm:prSet>
      <dgm:spPr/>
      <dgm:t>
        <a:bodyPr/>
        <a:lstStyle/>
        <a:p>
          <a:endParaRPr lang="hu-HU"/>
        </a:p>
      </dgm:t>
    </dgm:pt>
    <dgm:pt modelId="{6C4FFDC6-41ED-4F79-82C7-BE7E5E7B2ADE}" type="pres">
      <dgm:prSet presAssocID="{B59DE546-18A9-45DA-A49B-1032D0D72485}" presName="dummy" presStyleCnt="0"/>
      <dgm:spPr/>
    </dgm:pt>
    <dgm:pt modelId="{F8B9368C-8A98-4CAB-806A-0B09EFD8F7ED}" type="pres">
      <dgm:prSet presAssocID="{8518A59D-6D34-4AB0-8F89-239F6DA90875}" presName="sibTrans" presStyleLbl="sibTrans2D1" presStyleIdx="0" presStyleCnt="3"/>
      <dgm:spPr/>
      <dgm:t>
        <a:bodyPr/>
        <a:lstStyle/>
        <a:p>
          <a:endParaRPr lang="hu-HU"/>
        </a:p>
      </dgm:t>
    </dgm:pt>
    <dgm:pt modelId="{8D9C1BA6-E96B-49BF-B5F2-C5EF0F6FFEF1}" type="pres">
      <dgm:prSet presAssocID="{384963F0-059E-40A5-A757-2809CB1E6168}" presName="node" presStyleLbl="node1" presStyleIdx="1" presStyleCnt="3" custScaleX="135940">
        <dgm:presLayoutVars>
          <dgm:bulletEnabled val="1"/>
        </dgm:presLayoutVars>
      </dgm:prSet>
      <dgm:spPr/>
      <dgm:t>
        <a:bodyPr/>
        <a:lstStyle/>
        <a:p>
          <a:endParaRPr lang="hu-HU"/>
        </a:p>
      </dgm:t>
    </dgm:pt>
    <dgm:pt modelId="{9C5B4DAB-BAFF-45E8-BB38-EA941B549AD4}" type="pres">
      <dgm:prSet presAssocID="{384963F0-059E-40A5-A757-2809CB1E6168}" presName="dummy" presStyleCnt="0"/>
      <dgm:spPr/>
    </dgm:pt>
    <dgm:pt modelId="{B153F0AA-B7E4-48BC-849B-354F982AE41B}" type="pres">
      <dgm:prSet presAssocID="{F48EC99C-D41A-42E1-8D98-BAA5761A6B86}" presName="sibTrans" presStyleLbl="sibTrans2D1" presStyleIdx="1" presStyleCnt="3"/>
      <dgm:spPr/>
      <dgm:t>
        <a:bodyPr/>
        <a:lstStyle/>
        <a:p>
          <a:endParaRPr lang="hu-HU"/>
        </a:p>
      </dgm:t>
    </dgm:pt>
    <dgm:pt modelId="{165D1B5B-AAB5-42C0-A70F-2E55D4F808F9}" type="pres">
      <dgm:prSet presAssocID="{12EBD684-09FE-4B6A-8FF7-9A67D26F74AF}" presName="node" presStyleLbl="node1" presStyleIdx="2" presStyleCnt="3" custScaleX="130692" custScaleY="100179">
        <dgm:presLayoutVars>
          <dgm:bulletEnabled val="1"/>
        </dgm:presLayoutVars>
      </dgm:prSet>
      <dgm:spPr/>
      <dgm:t>
        <a:bodyPr/>
        <a:lstStyle/>
        <a:p>
          <a:endParaRPr lang="hu-HU"/>
        </a:p>
      </dgm:t>
    </dgm:pt>
    <dgm:pt modelId="{0B5F7636-ED9D-47C7-9DE6-8CD9BF6CCB76}" type="pres">
      <dgm:prSet presAssocID="{12EBD684-09FE-4B6A-8FF7-9A67D26F74AF}" presName="dummy" presStyleCnt="0"/>
      <dgm:spPr/>
    </dgm:pt>
    <dgm:pt modelId="{5B254716-238E-4DAD-B10C-9FD9BCC15DAA}" type="pres">
      <dgm:prSet presAssocID="{89927574-C6B9-4AAA-A3F2-5631AF47A95F}" presName="sibTrans" presStyleLbl="sibTrans2D1" presStyleIdx="2" presStyleCnt="3"/>
      <dgm:spPr/>
      <dgm:t>
        <a:bodyPr/>
        <a:lstStyle/>
        <a:p>
          <a:endParaRPr lang="hu-HU"/>
        </a:p>
      </dgm:t>
    </dgm:pt>
  </dgm:ptLst>
  <dgm:cxnLst>
    <dgm:cxn modelId="{32D3F555-0386-4811-B8E1-2AB9814080D4}" type="presOf" srcId="{B59DE546-18A9-45DA-A49B-1032D0D72485}" destId="{395D7D18-B817-4D51-825E-1CEC37F7B634}" srcOrd="0" destOrd="0" presId="urn:microsoft.com/office/officeart/2005/8/layout/radial6"/>
    <dgm:cxn modelId="{47624944-DDAF-428E-8852-0BDF5873C82C}" srcId="{ECBC17C5-9BD0-4F15-B522-D6476A518575}" destId="{B59DE546-18A9-45DA-A49B-1032D0D72485}" srcOrd="0" destOrd="0" parTransId="{DAA77866-C7E0-4DC8-A9BC-CC545DF30497}" sibTransId="{8518A59D-6D34-4AB0-8F89-239F6DA90875}"/>
    <dgm:cxn modelId="{63E15B87-3689-428F-BDCE-9E2D9C0023B2}" srcId="{ECBC17C5-9BD0-4F15-B522-D6476A518575}" destId="{12EBD684-09FE-4B6A-8FF7-9A67D26F74AF}" srcOrd="2" destOrd="0" parTransId="{6A336CD5-FB21-4693-8CE8-67CFE8DAE859}" sibTransId="{89927574-C6B9-4AAA-A3F2-5631AF47A95F}"/>
    <dgm:cxn modelId="{26E6C9F6-A286-4765-A7C3-29A4B0E84EB2}" type="presOf" srcId="{8518A59D-6D34-4AB0-8F89-239F6DA90875}" destId="{F8B9368C-8A98-4CAB-806A-0B09EFD8F7ED}" srcOrd="0" destOrd="0" presId="urn:microsoft.com/office/officeart/2005/8/layout/radial6"/>
    <dgm:cxn modelId="{89D1D340-F547-44E7-9F8B-606E9197D276}" srcId="{ECBC17C5-9BD0-4F15-B522-D6476A518575}" destId="{384963F0-059E-40A5-A757-2809CB1E6168}" srcOrd="1" destOrd="0" parTransId="{13DB2662-540B-43CA-9E7E-F86366B25CCB}" sibTransId="{F48EC99C-D41A-42E1-8D98-BAA5761A6B86}"/>
    <dgm:cxn modelId="{B027B484-DD53-4191-87D8-70BE847B5A11}" type="presOf" srcId="{ECBC17C5-9BD0-4F15-B522-D6476A518575}" destId="{5541AB52-A386-46C7-BDCC-7B20C99A0186}" srcOrd="0" destOrd="0" presId="urn:microsoft.com/office/officeart/2005/8/layout/radial6"/>
    <dgm:cxn modelId="{F1A0C357-B9B3-4789-8A23-6A2E924B582C}" type="presOf" srcId="{89927574-C6B9-4AAA-A3F2-5631AF47A95F}" destId="{5B254716-238E-4DAD-B10C-9FD9BCC15DAA}" srcOrd="0" destOrd="0" presId="urn:microsoft.com/office/officeart/2005/8/layout/radial6"/>
    <dgm:cxn modelId="{9B1F4386-9BDE-4581-9187-5D373118A2B0}" type="presOf" srcId="{CDBECE9F-DFBA-46A6-9C66-B5C3CF840552}" destId="{0323AD24-EC08-4ED7-8A63-90FFEA46B34D}" srcOrd="0" destOrd="0" presId="urn:microsoft.com/office/officeart/2005/8/layout/radial6"/>
    <dgm:cxn modelId="{F34B5DDB-DA06-49B4-81BD-FFEE2F994FF4}" type="presOf" srcId="{384963F0-059E-40A5-A757-2809CB1E6168}" destId="{8D9C1BA6-E96B-49BF-B5F2-C5EF0F6FFEF1}" srcOrd="0" destOrd="0" presId="urn:microsoft.com/office/officeart/2005/8/layout/radial6"/>
    <dgm:cxn modelId="{A82C1CE5-3679-4DBF-9850-5D27C1A5CB78}" type="presOf" srcId="{12EBD684-09FE-4B6A-8FF7-9A67D26F74AF}" destId="{165D1B5B-AAB5-42C0-A70F-2E55D4F808F9}" srcOrd="0" destOrd="0" presId="urn:microsoft.com/office/officeart/2005/8/layout/radial6"/>
    <dgm:cxn modelId="{12988133-6DAC-4E7C-B655-5812147DECF3}" type="presOf" srcId="{F48EC99C-D41A-42E1-8D98-BAA5761A6B86}" destId="{B153F0AA-B7E4-48BC-849B-354F982AE41B}" srcOrd="0" destOrd="0" presId="urn:microsoft.com/office/officeart/2005/8/layout/radial6"/>
    <dgm:cxn modelId="{41B92A1A-B259-4EBC-8811-DE766706327D}" srcId="{CDBECE9F-DFBA-46A6-9C66-B5C3CF840552}" destId="{ECBC17C5-9BD0-4F15-B522-D6476A518575}" srcOrd="0" destOrd="0" parTransId="{D91F1F72-80A2-48EB-B5A2-B8BEC2B6B413}" sibTransId="{1138C9D2-1ADF-4A82-AD91-CAF7C0C4EC9D}"/>
    <dgm:cxn modelId="{DC571797-1FB4-4893-8E7C-0A39B0D3BDDB}" type="presParOf" srcId="{0323AD24-EC08-4ED7-8A63-90FFEA46B34D}" destId="{5541AB52-A386-46C7-BDCC-7B20C99A0186}" srcOrd="0" destOrd="0" presId="urn:microsoft.com/office/officeart/2005/8/layout/radial6"/>
    <dgm:cxn modelId="{B9C3FC8F-89BF-4ACF-8B7F-602C18BA6C36}" type="presParOf" srcId="{0323AD24-EC08-4ED7-8A63-90FFEA46B34D}" destId="{395D7D18-B817-4D51-825E-1CEC37F7B634}" srcOrd="1" destOrd="0" presId="urn:microsoft.com/office/officeart/2005/8/layout/radial6"/>
    <dgm:cxn modelId="{17C0F3BB-9F15-4ADF-9112-36BF7849F251}" type="presParOf" srcId="{0323AD24-EC08-4ED7-8A63-90FFEA46B34D}" destId="{6C4FFDC6-41ED-4F79-82C7-BE7E5E7B2ADE}" srcOrd="2" destOrd="0" presId="urn:microsoft.com/office/officeart/2005/8/layout/radial6"/>
    <dgm:cxn modelId="{937B3254-686C-4BD8-AE0D-BB420E6F17BA}" type="presParOf" srcId="{0323AD24-EC08-4ED7-8A63-90FFEA46B34D}" destId="{F8B9368C-8A98-4CAB-806A-0B09EFD8F7ED}" srcOrd="3" destOrd="0" presId="urn:microsoft.com/office/officeart/2005/8/layout/radial6"/>
    <dgm:cxn modelId="{7B021601-3175-4F03-A4E5-962944EB7FD2}" type="presParOf" srcId="{0323AD24-EC08-4ED7-8A63-90FFEA46B34D}" destId="{8D9C1BA6-E96B-49BF-B5F2-C5EF0F6FFEF1}" srcOrd="4" destOrd="0" presId="urn:microsoft.com/office/officeart/2005/8/layout/radial6"/>
    <dgm:cxn modelId="{1B3BEE9C-C888-4FED-A1C0-7F61FC1F5DD4}" type="presParOf" srcId="{0323AD24-EC08-4ED7-8A63-90FFEA46B34D}" destId="{9C5B4DAB-BAFF-45E8-BB38-EA941B549AD4}" srcOrd="5" destOrd="0" presId="urn:microsoft.com/office/officeart/2005/8/layout/radial6"/>
    <dgm:cxn modelId="{CB599086-07B9-4C37-B6CD-62ED0F7CF510}" type="presParOf" srcId="{0323AD24-EC08-4ED7-8A63-90FFEA46B34D}" destId="{B153F0AA-B7E4-48BC-849B-354F982AE41B}" srcOrd="6" destOrd="0" presId="urn:microsoft.com/office/officeart/2005/8/layout/radial6"/>
    <dgm:cxn modelId="{5DA26978-3223-4415-93DB-4A80A2A62468}" type="presParOf" srcId="{0323AD24-EC08-4ED7-8A63-90FFEA46B34D}" destId="{165D1B5B-AAB5-42C0-A70F-2E55D4F808F9}" srcOrd="7" destOrd="0" presId="urn:microsoft.com/office/officeart/2005/8/layout/radial6"/>
    <dgm:cxn modelId="{705D58E5-8BE1-4896-88A9-453CDC6947D8}" type="presParOf" srcId="{0323AD24-EC08-4ED7-8A63-90FFEA46B34D}" destId="{0B5F7636-ED9D-47C7-9DE6-8CD9BF6CCB76}" srcOrd="8" destOrd="0" presId="urn:microsoft.com/office/officeart/2005/8/layout/radial6"/>
    <dgm:cxn modelId="{8DCF6A5D-379E-46D6-9108-9F0B50EB77D8}" type="presParOf" srcId="{0323AD24-EC08-4ED7-8A63-90FFEA46B34D}" destId="{5B254716-238E-4DAD-B10C-9FD9BCC15DAA}"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7DD28C1-27E2-44B9-AEF5-4A0FD31916A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hu-HU"/>
        </a:p>
      </dgm:t>
    </dgm:pt>
    <dgm:pt modelId="{68470C22-AE4C-4035-B7BF-3B06FCAB4EE9}">
      <dgm:prSet phldrT="[Szöveg]"/>
      <dgm:spPr/>
      <dgm:t>
        <a:bodyPr/>
        <a:lstStyle/>
        <a:p>
          <a:r>
            <a:rPr lang="hu-HU" dirty="0" smtClean="0"/>
            <a:t>Uniós pénzügyi jog alapintézményei</a:t>
          </a:r>
          <a:endParaRPr lang="hu-HU" dirty="0"/>
        </a:p>
      </dgm:t>
    </dgm:pt>
    <dgm:pt modelId="{1B887C3F-4645-4627-9937-074661235A20}" type="parTrans" cxnId="{A11C70FF-1867-4D63-82A4-6C76EC1CC233}">
      <dgm:prSet/>
      <dgm:spPr/>
      <dgm:t>
        <a:bodyPr/>
        <a:lstStyle/>
        <a:p>
          <a:endParaRPr lang="hu-HU"/>
        </a:p>
      </dgm:t>
    </dgm:pt>
    <dgm:pt modelId="{91484472-D03D-44AD-B0F8-3F1F6E6224F2}" type="sibTrans" cxnId="{A11C70FF-1867-4D63-82A4-6C76EC1CC233}">
      <dgm:prSet/>
      <dgm:spPr/>
      <dgm:t>
        <a:bodyPr/>
        <a:lstStyle/>
        <a:p>
          <a:endParaRPr lang="hu-HU"/>
        </a:p>
      </dgm:t>
    </dgm:pt>
    <dgm:pt modelId="{F37C4175-4968-4183-B3F1-3E59C17C1291}">
      <dgm:prSet phldrT="[Szöveg]" custT="1"/>
      <dgm:spPr/>
      <dgm:t>
        <a:bodyPr/>
        <a:lstStyle/>
        <a:p>
          <a:r>
            <a:rPr lang="hu-HU" sz="1600" dirty="0" smtClean="0"/>
            <a:t>Gazdasági és Monetáris Unió</a:t>
          </a:r>
          <a:endParaRPr lang="hu-HU" sz="1600" dirty="0"/>
        </a:p>
      </dgm:t>
    </dgm:pt>
    <dgm:pt modelId="{6EAF94E1-161A-4F9B-9A8E-0EF35B34C6E5}" type="parTrans" cxnId="{83A4A20C-8165-483C-AD24-8E14F7D6178A}">
      <dgm:prSet/>
      <dgm:spPr/>
      <dgm:t>
        <a:bodyPr/>
        <a:lstStyle/>
        <a:p>
          <a:endParaRPr lang="hu-HU"/>
        </a:p>
      </dgm:t>
    </dgm:pt>
    <dgm:pt modelId="{7B1AF8DB-5BB4-45B7-BFD4-2EA41DB6FF1C}" type="sibTrans" cxnId="{83A4A20C-8165-483C-AD24-8E14F7D6178A}">
      <dgm:prSet/>
      <dgm:spPr/>
      <dgm:t>
        <a:bodyPr/>
        <a:lstStyle/>
        <a:p>
          <a:endParaRPr lang="hu-HU"/>
        </a:p>
      </dgm:t>
    </dgm:pt>
    <dgm:pt modelId="{ED982ACD-E6D8-40A2-B978-5375248BCD50}">
      <dgm:prSet phldrT="[Szöveg]" custT="1"/>
      <dgm:spPr/>
      <dgm:t>
        <a:bodyPr/>
        <a:lstStyle/>
        <a:p>
          <a:r>
            <a:rPr lang="hu-HU" sz="1400" dirty="0" smtClean="0"/>
            <a:t>Konvergenciakritériumok/Stabilitási és Növekedési Paktum/túlzott deficit eljárás</a:t>
          </a:r>
          <a:endParaRPr lang="hu-HU" sz="1400" dirty="0"/>
        </a:p>
      </dgm:t>
    </dgm:pt>
    <dgm:pt modelId="{DD0E8727-8555-4AB8-A4AB-491C0106B560}" type="parTrans" cxnId="{3A53EA82-C8CB-474C-83EB-92707573DB8C}">
      <dgm:prSet/>
      <dgm:spPr/>
      <dgm:t>
        <a:bodyPr/>
        <a:lstStyle/>
        <a:p>
          <a:endParaRPr lang="hu-HU"/>
        </a:p>
      </dgm:t>
    </dgm:pt>
    <dgm:pt modelId="{7AF43CBA-4F57-4CBA-8490-E7515B21B704}" type="sibTrans" cxnId="{3A53EA82-C8CB-474C-83EB-92707573DB8C}">
      <dgm:prSet/>
      <dgm:spPr/>
      <dgm:t>
        <a:bodyPr/>
        <a:lstStyle/>
        <a:p>
          <a:endParaRPr lang="hu-HU"/>
        </a:p>
      </dgm:t>
    </dgm:pt>
    <dgm:pt modelId="{934EAAFE-1477-404E-902E-2F1ECF9FFC0E}">
      <dgm:prSet phldrT="[Szöveg]" custT="1"/>
      <dgm:spPr/>
      <dgm:t>
        <a:bodyPr/>
        <a:lstStyle/>
        <a:p>
          <a:r>
            <a:rPr lang="hu-HU" sz="1400" dirty="0" smtClean="0"/>
            <a:t>Többéves pénzügyi keret/Uniós költségvetés</a:t>
          </a:r>
          <a:endParaRPr lang="hu-HU" sz="1400" dirty="0"/>
        </a:p>
      </dgm:t>
    </dgm:pt>
    <dgm:pt modelId="{C9F226FB-F037-4746-9699-0A9FB21F2BE1}" type="parTrans" cxnId="{98355AAF-ED5E-4134-9AF8-FB5EF966EE53}">
      <dgm:prSet/>
      <dgm:spPr/>
      <dgm:t>
        <a:bodyPr/>
        <a:lstStyle/>
        <a:p>
          <a:endParaRPr lang="hu-HU"/>
        </a:p>
      </dgm:t>
    </dgm:pt>
    <dgm:pt modelId="{222462B9-381C-4072-9C14-5EA06C0EB545}" type="sibTrans" cxnId="{98355AAF-ED5E-4134-9AF8-FB5EF966EE53}">
      <dgm:prSet/>
      <dgm:spPr/>
      <dgm:t>
        <a:bodyPr/>
        <a:lstStyle/>
        <a:p>
          <a:endParaRPr lang="hu-HU"/>
        </a:p>
      </dgm:t>
    </dgm:pt>
    <dgm:pt modelId="{EA0B8957-9DFE-4E63-A9DF-D724E67E12F9}">
      <dgm:prSet phldrT="[Szöveg]" custT="1"/>
      <dgm:spPr/>
      <dgm:t>
        <a:bodyPr/>
        <a:lstStyle/>
        <a:p>
          <a:r>
            <a:rPr lang="hu-HU" sz="1200" dirty="0" smtClean="0"/>
            <a:t>Európai Beruházási Bank</a:t>
          </a:r>
          <a:endParaRPr lang="hu-HU" sz="1200" dirty="0"/>
        </a:p>
      </dgm:t>
    </dgm:pt>
    <dgm:pt modelId="{2E6DE912-1C48-47B6-8192-08EDB7E2D81F}" type="parTrans" cxnId="{F37A3A6C-D0BF-470D-8001-FE08897D149B}">
      <dgm:prSet/>
      <dgm:spPr/>
      <dgm:t>
        <a:bodyPr/>
        <a:lstStyle/>
        <a:p>
          <a:endParaRPr lang="hu-HU"/>
        </a:p>
      </dgm:t>
    </dgm:pt>
    <dgm:pt modelId="{3E85D8FE-2E38-41CF-B28C-8D6A11F698A1}" type="sibTrans" cxnId="{F37A3A6C-D0BF-470D-8001-FE08897D149B}">
      <dgm:prSet/>
      <dgm:spPr/>
      <dgm:t>
        <a:bodyPr/>
        <a:lstStyle/>
        <a:p>
          <a:endParaRPr lang="hu-HU"/>
        </a:p>
      </dgm:t>
    </dgm:pt>
    <dgm:pt modelId="{8B2F5A0B-8157-47DF-8508-704518ED4D7D}">
      <dgm:prSet phldrT="[Szöveg]" custT="1"/>
      <dgm:spPr/>
      <dgm:t>
        <a:bodyPr/>
        <a:lstStyle/>
        <a:p>
          <a:r>
            <a:rPr lang="hu-HU" sz="1400" dirty="0" smtClean="0"/>
            <a:t>Gazdaságpolitika/</a:t>
          </a:r>
          <a:br>
            <a:rPr lang="hu-HU" sz="1400" dirty="0" smtClean="0"/>
          </a:br>
          <a:r>
            <a:rPr lang="hu-HU" sz="1400" dirty="0" smtClean="0"/>
            <a:t>Gazdasági kormányzás/</a:t>
          </a:r>
          <a:br>
            <a:rPr lang="hu-HU" sz="1400" dirty="0" smtClean="0"/>
          </a:br>
          <a:r>
            <a:rPr lang="hu-HU" sz="1400" dirty="0" smtClean="0"/>
            <a:t>Európai szemeszter</a:t>
          </a:r>
          <a:endParaRPr lang="hu-HU" sz="1400" dirty="0"/>
        </a:p>
      </dgm:t>
    </dgm:pt>
    <dgm:pt modelId="{347004CF-DA29-4160-AADD-A4FDC0F9A0B6}" type="parTrans" cxnId="{3B8E5921-5108-4036-ACA7-52E5991C7A04}">
      <dgm:prSet/>
      <dgm:spPr/>
      <dgm:t>
        <a:bodyPr/>
        <a:lstStyle/>
        <a:p>
          <a:endParaRPr lang="hu-HU"/>
        </a:p>
      </dgm:t>
    </dgm:pt>
    <dgm:pt modelId="{E10702F4-5020-49A6-BA77-154BC0145166}" type="sibTrans" cxnId="{3B8E5921-5108-4036-ACA7-52E5991C7A04}">
      <dgm:prSet/>
      <dgm:spPr/>
      <dgm:t>
        <a:bodyPr/>
        <a:lstStyle/>
        <a:p>
          <a:endParaRPr lang="hu-HU"/>
        </a:p>
      </dgm:t>
    </dgm:pt>
    <dgm:pt modelId="{3BA1DBA4-A637-4B57-8CA8-2F4BC96AEA2B}">
      <dgm:prSet phldrT="[Szöveg]"/>
      <dgm:spPr/>
      <dgm:t>
        <a:bodyPr/>
        <a:lstStyle/>
        <a:p>
          <a:r>
            <a:rPr lang="hu-HU" dirty="0" smtClean="0"/>
            <a:t>Monetáris politika/Központi Bankok Európai Rendszere és az Európai Központi Bank/Eurorendszer</a:t>
          </a:r>
          <a:endParaRPr lang="hu-HU" dirty="0"/>
        </a:p>
      </dgm:t>
    </dgm:pt>
    <dgm:pt modelId="{3EA60F4E-721C-4FC5-A0EE-0FAB510E8CC1}" type="parTrans" cxnId="{EF21EFF5-099A-4A77-8DB4-DC10E22F2A98}">
      <dgm:prSet/>
      <dgm:spPr/>
      <dgm:t>
        <a:bodyPr/>
        <a:lstStyle/>
        <a:p>
          <a:endParaRPr lang="hu-HU"/>
        </a:p>
      </dgm:t>
    </dgm:pt>
    <dgm:pt modelId="{1EE98366-22E3-419A-AD17-72733CCD6A7D}" type="sibTrans" cxnId="{EF21EFF5-099A-4A77-8DB4-DC10E22F2A98}">
      <dgm:prSet/>
      <dgm:spPr/>
      <dgm:t>
        <a:bodyPr/>
        <a:lstStyle/>
        <a:p>
          <a:endParaRPr lang="hu-HU"/>
        </a:p>
      </dgm:t>
    </dgm:pt>
    <dgm:pt modelId="{91A2FB71-32F2-4B11-BEF0-06E3C7ABED13}">
      <dgm:prSet phldrT="[Szöveg]" custT="1"/>
      <dgm:spPr/>
      <dgm:t>
        <a:bodyPr/>
        <a:lstStyle/>
        <a:p>
          <a:r>
            <a:rPr lang="hu-HU" sz="1400" dirty="0" smtClean="0"/>
            <a:t>Bankunió és a Pénzügyi felügyeletek Európai Rendszere/Európai Stabilitási Mechanizmus</a:t>
          </a:r>
          <a:endParaRPr lang="hu-HU" sz="1400" dirty="0"/>
        </a:p>
      </dgm:t>
    </dgm:pt>
    <dgm:pt modelId="{D44B5FA4-D2A9-4ED1-952A-3C4551422ED1}" type="parTrans" cxnId="{0E677B1E-202B-4A91-8C1A-BE64D54D88A3}">
      <dgm:prSet/>
      <dgm:spPr/>
      <dgm:t>
        <a:bodyPr/>
        <a:lstStyle/>
        <a:p>
          <a:endParaRPr lang="hu-HU"/>
        </a:p>
      </dgm:t>
    </dgm:pt>
    <dgm:pt modelId="{3CE064A1-AE25-4EC7-87C0-160E8AFDC656}" type="sibTrans" cxnId="{0E677B1E-202B-4A91-8C1A-BE64D54D88A3}">
      <dgm:prSet/>
      <dgm:spPr/>
      <dgm:t>
        <a:bodyPr/>
        <a:lstStyle/>
        <a:p>
          <a:endParaRPr lang="hu-HU"/>
        </a:p>
      </dgm:t>
    </dgm:pt>
    <dgm:pt modelId="{BC46A13A-0807-4F1A-9DE6-50C8368340F3}">
      <dgm:prSet phldrT="[Szöveg]" custT="1"/>
      <dgm:spPr/>
      <dgm:t>
        <a:bodyPr/>
        <a:lstStyle/>
        <a:p>
          <a:r>
            <a:rPr lang="hu-HU" sz="1200" dirty="0" smtClean="0"/>
            <a:t>Európai Számvevőszék/Európai Csaláselleni Hivatal</a:t>
          </a:r>
          <a:endParaRPr lang="hu-HU" sz="1200" dirty="0"/>
        </a:p>
      </dgm:t>
    </dgm:pt>
    <dgm:pt modelId="{9222331C-6F96-4222-9034-5A9D61E86232}" type="parTrans" cxnId="{B25809BF-05FF-46F2-9C7C-2ECC71EB9479}">
      <dgm:prSet/>
      <dgm:spPr/>
      <dgm:t>
        <a:bodyPr/>
        <a:lstStyle/>
        <a:p>
          <a:endParaRPr lang="hu-HU"/>
        </a:p>
      </dgm:t>
    </dgm:pt>
    <dgm:pt modelId="{C5250FF9-3B1E-4375-B194-BAE5439423D0}" type="sibTrans" cxnId="{B25809BF-05FF-46F2-9C7C-2ECC71EB9479}">
      <dgm:prSet/>
      <dgm:spPr/>
      <dgm:t>
        <a:bodyPr/>
        <a:lstStyle/>
        <a:p>
          <a:endParaRPr lang="hu-HU"/>
        </a:p>
      </dgm:t>
    </dgm:pt>
    <dgm:pt modelId="{B873703D-85ED-4563-8CE8-D472D7C55830}">
      <dgm:prSet phldrT="[Szöveg]" custT="1"/>
      <dgm:spPr/>
      <dgm:t>
        <a:bodyPr/>
        <a:lstStyle/>
        <a:p>
          <a:r>
            <a:rPr lang="hu-HU" sz="1600" dirty="0" smtClean="0"/>
            <a:t>Adóharmonizáció</a:t>
          </a:r>
          <a:endParaRPr lang="hu-HU" sz="1600" dirty="0"/>
        </a:p>
      </dgm:t>
    </dgm:pt>
    <dgm:pt modelId="{F788ED09-5F49-4122-9CD3-0348B52E2435}" type="parTrans" cxnId="{79D89EE4-5282-47E0-8712-EAEE4F42A1E7}">
      <dgm:prSet/>
      <dgm:spPr/>
      <dgm:t>
        <a:bodyPr/>
        <a:lstStyle/>
        <a:p>
          <a:endParaRPr lang="hu-HU"/>
        </a:p>
      </dgm:t>
    </dgm:pt>
    <dgm:pt modelId="{C6FE4885-3A67-4E77-BC67-A583BFC3ED47}" type="sibTrans" cxnId="{79D89EE4-5282-47E0-8712-EAEE4F42A1E7}">
      <dgm:prSet/>
      <dgm:spPr/>
      <dgm:t>
        <a:bodyPr/>
        <a:lstStyle/>
        <a:p>
          <a:endParaRPr lang="hu-HU"/>
        </a:p>
      </dgm:t>
    </dgm:pt>
    <dgm:pt modelId="{9D4E37AE-8ECE-4F68-BE47-1B5C95B3D22E}" type="pres">
      <dgm:prSet presAssocID="{47DD28C1-27E2-44B9-AEF5-4A0FD31916A8}" presName="cycle" presStyleCnt="0">
        <dgm:presLayoutVars>
          <dgm:chMax val="1"/>
          <dgm:dir/>
          <dgm:animLvl val="ctr"/>
          <dgm:resizeHandles val="exact"/>
        </dgm:presLayoutVars>
      </dgm:prSet>
      <dgm:spPr/>
      <dgm:t>
        <a:bodyPr/>
        <a:lstStyle/>
        <a:p>
          <a:endParaRPr lang="hu-HU"/>
        </a:p>
      </dgm:t>
    </dgm:pt>
    <dgm:pt modelId="{5A53DD4D-742A-4E69-9C02-A74EA4A18944}" type="pres">
      <dgm:prSet presAssocID="{68470C22-AE4C-4035-B7BF-3B06FCAB4EE9}" presName="centerShape" presStyleLbl="node0" presStyleIdx="0" presStyleCnt="1" custScaleX="71662" custScaleY="62188"/>
      <dgm:spPr/>
      <dgm:t>
        <a:bodyPr/>
        <a:lstStyle/>
        <a:p>
          <a:endParaRPr lang="hu-HU"/>
        </a:p>
      </dgm:t>
    </dgm:pt>
    <dgm:pt modelId="{F34D5873-382B-414D-8D28-3DC2BEBA603B}" type="pres">
      <dgm:prSet presAssocID="{6EAF94E1-161A-4F9B-9A8E-0EF35B34C6E5}" presName="parTrans" presStyleLbl="bgSibTrans2D1" presStyleIdx="0" presStyleCnt="9"/>
      <dgm:spPr/>
      <dgm:t>
        <a:bodyPr/>
        <a:lstStyle/>
        <a:p>
          <a:endParaRPr lang="hu-HU"/>
        </a:p>
      </dgm:t>
    </dgm:pt>
    <dgm:pt modelId="{E92BC9C4-3E67-418F-8E7F-AF903EA0881B}" type="pres">
      <dgm:prSet presAssocID="{F37C4175-4968-4183-B3F1-3E59C17C1291}" presName="node" presStyleLbl="node1" presStyleIdx="0" presStyleCnt="9">
        <dgm:presLayoutVars>
          <dgm:bulletEnabled val="1"/>
        </dgm:presLayoutVars>
      </dgm:prSet>
      <dgm:spPr/>
      <dgm:t>
        <a:bodyPr/>
        <a:lstStyle/>
        <a:p>
          <a:endParaRPr lang="hu-HU"/>
        </a:p>
      </dgm:t>
    </dgm:pt>
    <dgm:pt modelId="{5F1AADE5-8C2F-4FA5-B1F9-235421DB7CCB}" type="pres">
      <dgm:prSet presAssocID="{DD0E8727-8555-4AB8-A4AB-491C0106B560}" presName="parTrans" presStyleLbl="bgSibTrans2D1" presStyleIdx="1" presStyleCnt="9"/>
      <dgm:spPr/>
      <dgm:t>
        <a:bodyPr/>
        <a:lstStyle/>
        <a:p>
          <a:endParaRPr lang="hu-HU"/>
        </a:p>
      </dgm:t>
    </dgm:pt>
    <dgm:pt modelId="{1F1E396E-9409-48A2-8418-E82A418A7539}" type="pres">
      <dgm:prSet presAssocID="{ED982ACD-E6D8-40A2-B978-5375248BCD50}" presName="node" presStyleLbl="node1" presStyleIdx="1" presStyleCnt="9" custScaleX="129978">
        <dgm:presLayoutVars>
          <dgm:bulletEnabled val="1"/>
        </dgm:presLayoutVars>
      </dgm:prSet>
      <dgm:spPr/>
      <dgm:t>
        <a:bodyPr/>
        <a:lstStyle/>
        <a:p>
          <a:endParaRPr lang="hu-HU"/>
        </a:p>
      </dgm:t>
    </dgm:pt>
    <dgm:pt modelId="{94C79496-54AC-4EE4-B8E3-89770DB6BA56}" type="pres">
      <dgm:prSet presAssocID="{347004CF-DA29-4160-AADD-A4FDC0F9A0B6}" presName="parTrans" presStyleLbl="bgSibTrans2D1" presStyleIdx="2" presStyleCnt="9"/>
      <dgm:spPr/>
      <dgm:t>
        <a:bodyPr/>
        <a:lstStyle/>
        <a:p>
          <a:endParaRPr lang="hu-HU"/>
        </a:p>
      </dgm:t>
    </dgm:pt>
    <dgm:pt modelId="{EF3E55D9-D44C-408E-AB02-228CA69E76B1}" type="pres">
      <dgm:prSet presAssocID="{8B2F5A0B-8157-47DF-8508-704518ED4D7D}" presName="node" presStyleLbl="node1" presStyleIdx="2" presStyleCnt="9" custScaleX="139578">
        <dgm:presLayoutVars>
          <dgm:bulletEnabled val="1"/>
        </dgm:presLayoutVars>
      </dgm:prSet>
      <dgm:spPr/>
      <dgm:t>
        <a:bodyPr/>
        <a:lstStyle/>
        <a:p>
          <a:endParaRPr lang="hu-HU"/>
        </a:p>
      </dgm:t>
    </dgm:pt>
    <dgm:pt modelId="{FC96197D-8EC7-47D2-9EF7-8145A0DD67FA}" type="pres">
      <dgm:prSet presAssocID="{3EA60F4E-721C-4FC5-A0EE-0FAB510E8CC1}" presName="parTrans" presStyleLbl="bgSibTrans2D1" presStyleIdx="3" presStyleCnt="9"/>
      <dgm:spPr/>
      <dgm:t>
        <a:bodyPr/>
        <a:lstStyle/>
        <a:p>
          <a:endParaRPr lang="hu-HU"/>
        </a:p>
      </dgm:t>
    </dgm:pt>
    <dgm:pt modelId="{4B13EB70-F7C4-4E03-975B-EEF43CA55F27}" type="pres">
      <dgm:prSet presAssocID="{3BA1DBA4-A637-4B57-8CA8-2F4BC96AEA2B}" presName="node" presStyleLbl="node1" presStyleIdx="3" presStyleCnt="9">
        <dgm:presLayoutVars>
          <dgm:bulletEnabled val="1"/>
        </dgm:presLayoutVars>
      </dgm:prSet>
      <dgm:spPr/>
      <dgm:t>
        <a:bodyPr/>
        <a:lstStyle/>
        <a:p>
          <a:endParaRPr lang="hu-HU"/>
        </a:p>
      </dgm:t>
    </dgm:pt>
    <dgm:pt modelId="{AC6AEDCA-D81B-44B6-BB8E-20542C5566D6}" type="pres">
      <dgm:prSet presAssocID="{D44B5FA4-D2A9-4ED1-952A-3C4551422ED1}" presName="parTrans" presStyleLbl="bgSibTrans2D1" presStyleIdx="4" presStyleCnt="9"/>
      <dgm:spPr/>
      <dgm:t>
        <a:bodyPr/>
        <a:lstStyle/>
        <a:p>
          <a:endParaRPr lang="hu-HU"/>
        </a:p>
      </dgm:t>
    </dgm:pt>
    <dgm:pt modelId="{96B410DD-5853-45F9-97CA-CC06F4E144E6}" type="pres">
      <dgm:prSet presAssocID="{91A2FB71-32F2-4B11-BEF0-06E3C7ABED13}" presName="node" presStyleLbl="node1" presStyleIdx="4" presStyleCnt="9" custScaleX="115223" custScaleY="193721">
        <dgm:presLayoutVars>
          <dgm:bulletEnabled val="1"/>
        </dgm:presLayoutVars>
      </dgm:prSet>
      <dgm:spPr/>
      <dgm:t>
        <a:bodyPr/>
        <a:lstStyle/>
        <a:p>
          <a:endParaRPr lang="hu-HU"/>
        </a:p>
      </dgm:t>
    </dgm:pt>
    <dgm:pt modelId="{E88B709C-512B-4F8C-8814-0AF3C280FE49}" type="pres">
      <dgm:prSet presAssocID="{2E6DE912-1C48-47B6-8192-08EDB7E2D81F}" presName="parTrans" presStyleLbl="bgSibTrans2D1" presStyleIdx="5" presStyleCnt="9"/>
      <dgm:spPr/>
      <dgm:t>
        <a:bodyPr/>
        <a:lstStyle/>
        <a:p>
          <a:endParaRPr lang="hu-HU"/>
        </a:p>
      </dgm:t>
    </dgm:pt>
    <dgm:pt modelId="{5FA70F29-F4CE-4208-9663-224BBE21E53D}" type="pres">
      <dgm:prSet presAssocID="{EA0B8957-9DFE-4E63-A9DF-D724E67E12F9}" presName="node" presStyleLbl="node1" presStyleIdx="5" presStyleCnt="9">
        <dgm:presLayoutVars>
          <dgm:bulletEnabled val="1"/>
        </dgm:presLayoutVars>
      </dgm:prSet>
      <dgm:spPr/>
      <dgm:t>
        <a:bodyPr/>
        <a:lstStyle/>
        <a:p>
          <a:endParaRPr lang="hu-HU"/>
        </a:p>
      </dgm:t>
    </dgm:pt>
    <dgm:pt modelId="{7169EE38-57D0-4DDA-9BF4-526A18F26FEA}" type="pres">
      <dgm:prSet presAssocID="{C9F226FB-F037-4746-9699-0A9FB21F2BE1}" presName="parTrans" presStyleLbl="bgSibTrans2D1" presStyleIdx="6" presStyleCnt="9"/>
      <dgm:spPr/>
      <dgm:t>
        <a:bodyPr/>
        <a:lstStyle/>
        <a:p>
          <a:endParaRPr lang="hu-HU"/>
        </a:p>
      </dgm:t>
    </dgm:pt>
    <dgm:pt modelId="{C74AFED6-3B40-4B1F-80FD-22DFFB42B2D1}" type="pres">
      <dgm:prSet presAssocID="{934EAAFE-1477-404E-902E-2F1ECF9FFC0E}" presName="node" presStyleLbl="node1" presStyleIdx="6" presStyleCnt="9" custScaleX="161816">
        <dgm:presLayoutVars>
          <dgm:bulletEnabled val="1"/>
        </dgm:presLayoutVars>
      </dgm:prSet>
      <dgm:spPr/>
      <dgm:t>
        <a:bodyPr/>
        <a:lstStyle/>
        <a:p>
          <a:endParaRPr lang="hu-HU"/>
        </a:p>
      </dgm:t>
    </dgm:pt>
    <dgm:pt modelId="{4FAC861C-267F-4409-95E5-0105B8DF43B8}" type="pres">
      <dgm:prSet presAssocID="{9222331C-6F96-4222-9034-5A9D61E86232}" presName="parTrans" presStyleLbl="bgSibTrans2D1" presStyleIdx="7" presStyleCnt="9"/>
      <dgm:spPr/>
      <dgm:t>
        <a:bodyPr/>
        <a:lstStyle/>
        <a:p>
          <a:endParaRPr lang="hu-HU"/>
        </a:p>
      </dgm:t>
    </dgm:pt>
    <dgm:pt modelId="{56C1DB63-B537-4075-93DB-6DB24EFFB228}" type="pres">
      <dgm:prSet presAssocID="{BC46A13A-0807-4F1A-9DE6-50C8368340F3}" presName="node" presStyleLbl="node1" presStyleIdx="7" presStyleCnt="9" custScaleX="174411">
        <dgm:presLayoutVars>
          <dgm:bulletEnabled val="1"/>
        </dgm:presLayoutVars>
      </dgm:prSet>
      <dgm:spPr/>
      <dgm:t>
        <a:bodyPr/>
        <a:lstStyle/>
        <a:p>
          <a:endParaRPr lang="hu-HU"/>
        </a:p>
      </dgm:t>
    </dgm:pt>
    <dgm:pt modelId="{78FDAEA3-9AE5-4C46-AF38-0C50E3ABCD93}" type="pres">
      <dgm:prSet presAssocID="{F788ED09-5F49-4122-9CD3-0348B52E2435}" presName="parTrans" presStyleLbl="bgSibTrans2D1" presStyleIdx="8" presStyleCnt="9"/>
      <dgm:spPr/>
      <dgm:t>
        <a:bodyPr/>
        <a:lstStyle/>
        <a:p>
          <a:endParaRPr lang="hu-HU"/>
        </a:p>
      </dgm:t>
    </dgm:pt>
    <dgm:pt modelId="{EFBA5035-4CE3-46AE-BF05-4BE3BA899845}" type="pres">
      <dgm:prSet presAssocID="{B873703D-85ED-4563-8CE8-D472D7C55830}" presName="node" presStyleLbl="node1" presStyleIdx="8" presStyleCnt="9" custScaleX="164895">
        <dgm:presLayoutVars>
          <dgm:bulletEnabled val="1"/>
        </dgm:presLayoutVars>
      </dgm:prSet>
      <dgm:spPr/>
      <dgm:t>
        <a:bodyPr/>
        <a:lstStyle/>
        <a:p>
          <a:endParaRPr lang="hu-HU"/>
        </a:p>
      </dgm:t>
    </dgm:pt>
  </dgm:ptLst>
  <dgm:cxnLst>
    <dgm:cxn modelId="{538CCF8B-C710-44B9-B52A-43717097894E}" type="presOf" srcId="{91A2FB71-32F2-4B11-BEF0-06E3C7ABED13}" destId="{96B410DD-5853-45F9-97CA-CC06F4E144E6}" srcOrd="0" destOrd="0" presId="urn:microsoft.com/office/officeart/2005/8/layout/radial4"/>
    <dgm:cxn modelId="{259E6661-D943-4B36-8017-E188DA7F41AF}" type="presOf" srcId="{47DD28C1-27E2-44B9-AEF5-4A0FD31916A8}" destId="{9D4E37AE-8ECE-4F68-BE47-1B5C95B3D22E}" srcOrd="0" destOrd="0" presId="urn:microsoft.com/office/officeart/2005/8/layout/radial4"/>
    <dgm:cxn modelId="{6858D79A-F765-4493-AE07-E287578E53D2}" type="presOf" srcId="{EA0B8957-9DFE-4E63-A9DF-D724E67E12F9}" destId="{5FA70F29-F4CE-4208-9663-224BBE21E53D}" srcOrd="0" destOrd="0" presId="urn:microsoft.com/office/officeart/2005/8/layout/radial4"/>
    <dgm:cxn modelId="{DAF25D68-305D-47DA-A111-80D4101EC024}" type="presOf" srcId="{2E6DE912-1C48-47B6-8192-08EDB7E2D81F}" destId="{E88B709C-512B-4F8C-8814-0AF3C280FE49}" srcOrd="0" destOrd="0" presId="urn:microsoft.com/office/officeart/2005/8/layout/radial4"/>
    <dgm:cxn modelId="{49710413-868A-4D23-A3AF-ADB6CFD7E2D2}" type="presOf" srcId="{68470C22-AE4C-4035-B7BF-3B06FCAB4EE9}" destId="{5A53DD4D-742A-4E69-9C02-A74EA4A18944}" srcOrd="0" destOrd="0" presId="urn:microsoft.com/office/officeart/2005/8/layout/radial4"/>
    <dgm:cxn modelId="{5ED7FBE4-770C-4CFB-9BDF-B0190569B392}" type="presOf" srcId="{8B2F5A0B-8157-47DF-8508-704518ED4D7D}" destId="{EF3E55D9-D44C-408E-AB02-228CA69E76B1}" srcOrd="0" destOrd="0" presId="urn:microsoft.com/office/officeart/2005/8/layout/radial4"/>
    <dgm:cxn modelId="{DCD32859-9B47-4BE0-86D0-832EFD5FB56D}" type="presOf" srcId="{D44B5FA4-D2A9-4ED1-952A-3C4551422ED1}" destId="{AC6AEDCA-D81B-44B6-BB8E-20542C5566D6}" srcOrd="0" destOrd="0" presId="urn:microsoft.com/office/officeart/2005/8/layout/radial4"/>
    <dgm:cxn modelId="{A11C70FF-1867-4D63-82A4-6C76EC1CC233}" srcId="{47DD28C1-27E2-44B9-AEF5-4A0FD31916A8}" destId="{68470C22-AE4C-4035-B7BF-3B06FCAB4EE9}" srcOrd="0" destOrd="0" parTransId="{1B887C3F-4645-4627-9937-074661235A20}" sibTransId="{91484472-D03D-44AD-B0F8-3F1F6E6224F2}"/>
    <dgm:cxn modelId="{83A4A20C-8165-483C-AD24-8E14F7D6178A}" srcId="{68470C22-AE4C-4035-B7BF-3B06FCAB4EE9}" destId="{F37C4175-4968-4183-B3F1-3E59C17C1291}" srcOrd="0" destOrd="0" parTransId="{6EAF94E1-161A-4F9B-9A8E-0EF35B34C6E5}" sibTransId="{7B1AF8DB-5BB4-45B7-BFD4-2EA41DB6FF1C}"/>
    <dgm:cxn modelId="{968EB8E8-8846-4039-89B6-470421DD5BA3}" type="presOf" srcId="{B873703D-85ED-4563-8CE8-D472D7C55830}" destId="{EFBA5035-4CE3-46AE-BF05-4BE3BA899845}" srcOrd="0" destOrd="0" presId="urn:microsoft.com/office/officeart/2005/8/layout/radial4"/>
    <dgm:cxn modelId="{B25809BF-05FF-46F2-9C7C-2ECC71EB9479}" srcId="{68470C22-AE4C-4035-B7BF-3B06FCAB4EE9}" destId="{BC46A13A-0807-4F1A-9DE6-50C8368340F3}" srcOrd="7" destOrd="0" parTransId="{9222331C-6F96-4222-9034-5A9D61E86232}" sibTransId="{C5250FF9-3B1E-4375-B194-BAE5439423D0}"/>
    <dgm:cxn modelId="{D5ED5348-1D6B-4045-BB3D-DEB364D7E7DD}" type="presOf" srcId="{934EAAFE-1477-404E-902E-2F1ECF9FFC0E}" destId="{C74AFED6-3B40-4B1F-80FD-22DFFB42B2D1}" srcOrd="0" destOrd="0" presId="urn:microsoft.com/office/officeart/2005/8/layout/radial4"/>
    <dgm:cxn modelId="{F37A3A6C-D0BF-470D-8001-FE08897D149B}" srcId="{68470C22-AE4C-4035-B7BF-3B06FCAB4EE9}" destId="{EA0B8957-9DFE-4E63-A9DF-D724E67E12F9}" srcOrd="5" destOrd="0" parTransId="{2E6DE912-1C48-47B6-8192-08EDB7E2D81F}" sibTransId="{3E85D8FE-2E38-41CF-B28C-8D6A11F698A1}"/>
    <dgm:cxn modelId="{F755B79A-4D26-4A1D-A525-445CFA3EC29D}" type="presOf" srcId="{ED982ACD-E6D8-40A2-B978-5375248BCD50}" destId="{1F1E396E-9409-48A2-8418-E82A418A7539}" srcOrd="0" destOrd="0" presId="urn:microsoft.com/office/officeart/2005/8/layout/radial4"/>
    <dgm:cxn modelId="{F7147BE7-EDAE-4C39-8833-737612806271}" type="presOf" srcId="{3BA1DBA4-A637-4B57-8CA8-2F4BC96AEA2B}" destId="{4B13EB70-F7C4-4E03-975B-EEF43CA55F27}" srcOrd="0" destOrd="0" presId="urn:microsoft.com/office/officeart/2005/8/layout/radial4"/>
    <dgm:cxn modelId="{98355AAF-ED5E-4134-9AF8-FB5EF966EE53}" srcId="{68470C22-AE4C-4035-B7BF-3B06FCAB4EE9}" destId="{934EAAFE-1477-404E-902E-2F1ECF9FFC0E}" srcOrd="6" destOrd="0" parTransId="{C9F226FB-F037-4746-9699-0A9FB21F2BE1}" sibTransId="{222462B9-381C-4072-9C14-5EA06C0EB545}"/>
    <dgm:cxn modelId="{3A53EA82-C8CB-474C-83EB-92707573DB8C}" srcId="{68470C22-AE4C-4035-B7BF-3B06FCAB4EE9}" destId="{ED982ACD-E6D8-40A2-B978-5375248BCD50}" srcOrd="1" destOrd="0" parTransId="{DD0E8727-8555-4AB8-A4AB-491C0106B560}" sibTransId="{7AF43CBA-4F57-4CBA-8490-E7515B21B704}"/>
    <dgm:cxn modelId="{A05F045F-1943-4C4C-986B-3C7BB4DBB17F}" type="presOf" srcId="{BC46A13A-0807-4F1A-9DE6-50C8368340F3}" destId="{56C1DB63-B537-4075-93DB-6DB24EFFB228}" srcOrd="0" destOrd="0" presId="urn:microsoft.com/office/officeart/2005/8/layout/radial4"/>
    <dgm:cxn modelId="{3B8E5921-5108-4036-ACA7-52E5991C7A04}" srcId="{68470C22-AE4C-4035-B7BF-3B06FCAB4EE9}" destId="{8B2F5A0B-8157-47DF-8508-704518ED4D7D}" srcOrd="2" destOrd="0" parTransId="{347004CF-DA29-4160-AADD-A4FDC0F9A0B6}" sibTransId="{E10702F4-5020-49A6-BA77-154BC0145166}"/>
    <dgm:cxn modelId="{34ADB670-1477-4561-9437-3E7E3C3E8680}" type="presOf" srcId="{9222331C-6F96-4222-9034-5A9D61E86232}" destId="{4FAC861C-267F-4409-95E5-0105B8DF43B8}" srcOrd="0" destOrd="0" presId="urn:microsoft.com/office/officeart/2005/8/layout/radial4"/>
    <dgm:cxn modelId="{33A7FC13-0634-4D79-A738-CE96EF17CCD5}" type="presOf" srcId="{3EA60F4E-721C-4FC5-A0EE-0FAB510E8CC1}" destId="{FC96197D-8EC7-47D2-9EF7-8145A0DD67FA}" srcOrd="0" destOrd="0" presId="urn:microsoft.com/office/officeart/2005/8/layout/radial4"/>
    <dgm:cxn modelId="{61868EC3-39BF-448D-8877-35F6C6C3235D}" type="presOf" srcId="{F788ED09-5F49-4122-9CD3-0348B52E2435}" destId="{78FDAEA3-9AE5-4C46-AF38-0C50E3ABCD93}" srcOrd="0" destOrd="0" presId="urn:microsoft.com/office/officeart/2005/8/layout/radial4"/>
    <dgm:cxn modelId="{FE3A13E4-FB12-42F7-B4B3-283054CC32A8}" type="presOf" srcId="{F37C4175-4968-4183-B3F1-3E59C17C1291}" destId="{E92BC9C4-3E67-418F-8E7F-AF903EA0881B}" srcOrd="0" destOrd="0" presId="urn:microsoft.com/office/officeart/2005/8/layout/radial4"/>
    <dgm:cxn modelId="{9BFB77F1-78D2-403C-BCA7-E294D89B7B7F}" type="presOf" srcId="{347004CF-DA29-4160-AADD-A4FDC0F9A0B6}" destId="{94C79496-54AC-4EE4-B8E3-89770DB6BA56}" srcOrd="0" destOrd="0" presId="urn:microsoft.com/office/officeart/2005/8/layout/radial4"/>
    <dgm:cxn modelId="{0E677B1E-202B-4A91-8C1A-BE64D54D88A3}" srcId="{68470C22-AE4C-4035-B7BF-3B06FCAB4EE9}" destId="{91A2FB71-32F2-4B11-BEF0-06E3C7ABED13}" srcOrd="4" destOrd="0" parTransId="{D44B5FA4-D2A9-4ED1-952A-3C4551422ED1}" sibTransId="{3CE064A1-AE25-4EC7-87C0-160E8AFDC656}"/>
    <dgm:cxn modelId="{EF21EFF5-099A-4A77-8DB4-DC10E22F2A98}" srcId="{68470C22-AE4C-4035-B7BF-3B06FCAB4EE9}" destId="{3BA1DBA4-A637-4B57-8CA8-2F4BC96AEA2B}" srcOrd="3" destOrd="0" parTransId="{3EA60F4E-721C-4FC5-A0EE-0FAB510E8CC1}" sibTransId="{1EE98366-22E3-419A-AD17-72733CCD6A7D}"/>
    <dgm:cxn modelId="{55A190F2-59BB-4380-8266-D6C669C94815}" type="presOf" srcId="{C9F226FB-F037-4746-9699-0A9FB21F2BE1}" destId="{7169EE38-57D0-4DDA-9BF4-526A18F26FEA}" srcOrd="0" destOrd="0" presId="urn:microsoft.com/office/officeart/2005/8/layout/radial4"/>
    <dgm:cxn modelId="{79D89EE4-5282-47E0-8712-EAEE4F42A1E7}" srcId="{68470C22-AE4C-4035-B7BF-3B06FCAB4EE9}" destId="{B873703D-85ED-4563-8CE8-D472D7C55830}" srcOrd="8" destOrd="0" parTransId="{F788ED09-5F49-4122-9CD3-0348B52E2435}" sibTransId="{C6FE4885-3A67-4E77-BC67-A583BFC3ED47}"/>
    <dgm:cxn modelId="{0C720DAC-691D-40CA-AA0D-13DB543436B3}" type="presOf" srcId="{6EAF94E1-161A-4F9B-9A8E-0EF35B34C6E5}" destId="{F34D5873-382B-414D-8D28-3DC2BEBA603B}" srcOrd="0" destOrd="0" presId="urn:microsoft.com/office/officeart/2005/8/layout/radial4"/>
    <dgm:cxn modelId="{1613D4C5-C489-489E-BE8F-7B9852D97534}" type="presOf" srcId="{DD0E8727-8555-4AB8-A4AB-491C0106B560}" destId="{5F1AADE5-8C2F-4FA5-B1F9-235421DB7CCB}" srcOrd="0" destOrd="0" presId="urn:microsoft.com/office/officeart/2005/8/layout/radial4"/>
    <dgm:cxn modelId="{84984C37-19C6-4337-BA6F-0EE93CBEEAE4}" type="presParOf" srcId="{9D4E37AE-8ECE-4F68-BE47-1B5C95B3D22E}" destId="{5A53DD4D-742A-4E69-9C02-A74EA4A18944}" srcOrd="0" destOrd="0" presId="urn:microsoft.com/office/officeart/2005/8/layout/radial4"/>
    <dgm:cxn modelId="{36EBF728-3FD1-4B1A-B56A-1921EE01D57B}" type="presParOf" srcId="{9D4E37AE-8ECE-4F68-BE47-1B5C95B3D22E}" destId="{F34D5873-382B-414D-8D28-3DC2BEBA603B}" srcOrd="1" destOrd="0" presId="urn:microsoft.com/office/officeart/2005/8/layout/radial4"/>
    <dgm:cxn modelId="{115DBD50-6EDC-4FED-AA78-7FB3FAD188AB}" type="presParOf" srcId="{9D4E37AE-8ECE-4F68-BE47-1B5C95B3D22E}" destId="{E92BC9C4-3E67-418F-8E7F-AF903EA0881B}" srcOrd="2" destOrd="0" presId="urn:microsoft.com/office/officeart/2005/8/layout/radial4"/>
    <dgm:cxn modelId="{F7B0BEB1-0F98-4F62-82C8-D2E843EE95E7}" type="presParOf" srcId="{9D4E37AE-8ECE-4F68-BE47-1B5C95B3D22E}" destId="{5F1AADE5-8C2F-4FA5-B1F9-235421DB7CCB}" srcOrd="3" destOrd="0" presId="urn:microsoft.com/office/officeart/2005/8/layout/radial4"/>
    <dgm:cxn modelId="{3B15347A-1A96-4D6E-B316-BE7C97C14500}" type="presParOf" srcId="{9D4E37AE-8ECE-4F68-BE47-1B5C95B3D22E}" destId="{1F1E396E-9409-48A2-8418-E82A418A7539}" srcOrd="4" destOrd="0" presId="urn:microsoft.com/office/officeart/2005/8/layout/radial4"/>
    <dgm:cxn modelId="{F70F9DF6-5F57-4993-979E-D4945A59022D}" type="presParOf" srcId="{9D4E37AE-8ECE-4F68-BE47-1B5C95B3D22E}" destId="{94C79496-54AC-4EE4-B8E3-89770DB6BA56}" srcOrd="5" destOrd="0" presId="urn:microsoft.com/office/officeart/2005/8/layout/radial4"/>
    <dgm:cxn modelId="{F86B9373-22A4-40A9-A68E-3D0AE169FC76}" type="presParOf" srcId="{9D4E37AE-8ECE-4F68-BE47-1B5C95B3D22E}" destId="{EF3E55D9-D44C-408E-AB02-228CA69E76B1}" srcOrd="6" destOrd="0" presId="urn:microsoft.com/office/officeart/2005/8/layout/radial4"/>
    <dgm:cxn modelId="{0E7C5127-F78F-48EF-AEE2-6D03A31D6AE0}" type="presParOf" srcId="{9D4E37AE-8ECE-4F68-BE47-1B5C95B3D22E}" destId="{FC96197D-8EC7-47D2-9EF7-8145A0DD67FA}" srcOrd="7" destOrd="0" presId="urn:microsoft.com/office/officeart/2005/8/layout/radial4"/>
    <dgm:cxn modelId="{1CE7AF8F-C036-47EE-B612-F7394E910661}" type="presParOf" srcId="{9D4E37AE-8ECE-4F68-BE47-1B5C95B3D22E}" destId="{4B13EB70-F7C4-4E03-975B-EEF43CA55F27}" srcOrd="8" destOrd="0" presId="urn:microsoft.com/office/officeart/2005/8/layout/radial4"/>
    <dgm:cxn modelId="{115F1103-29D0-4ACD-ABA1-F612AA42585E}" type="presParOf" srcId="{9D4E37AE-8ECE-4F68-BE47-1B5C95B3D22E}" destId="{AC6AEDCA-D81B-44B6-BB8E-20542C5566D6}" srcOrd="9" destOrd="0" presId="urn:microsoft.com/office/officeart/2005/8/layout/radial4"/>
    <dgm:cxn modelId="{3316D99F-D0F3-4BB9-87BF-54C3F168ACBC}" type="presParOf" srcId="{9D4E37AE-8ECE-4F68-BE47-1B5C95B3D22E}" destId="{96B410DD-5853-45F9-97CA-CC06F4E144E6}" srcOrd="10" destOrd="0" presId="urn:microsoft.com/office/officeart/2005/8/layout/radial4"/>
    <dgm:cxn modelId="{30DD82F8-FD51-46DD-B46D-C1C73501F722}" type="presParOf" srcId="{9D4E37AE-8ECE-4F68-BE47-1B5C95B3D22E}" destId="{E88B709C-512B-4F8C-8814-0AF3C280FE49}" srcOrd="11" destOrd="0" presId="urn:microsoft.com/office/officeart/2005/8/layout/radial4"/>
    <dgm:cxn modelId="{A04C48D0-44CE-49BB-ABE0-5DD785AEB427}" type="presParOf" srcId="{9D4E37AE-8ECE-4F68-BE47-1B5C95B3D22E}" destId="{5FA70F29-F4CE-4208-9663-224BBE21E53D}" srcOrd="12" destOrd="0" presId="urn:microsoft.com/office/officeart/2005/8/layout/radial4"/>
    <dgm:cxn modelId="{2804ACA1-0F37-43E9-A5F7-BAFB0732C095}" type="presParOf" srcId="{9D4E37AE-8ECE-4F68-BE47-1B5C95B3D22E}" destId="{7169EE38-57D0-4DDA-9BF4-526A18F26FEA}" srcOrd="13" destOrd="0" presId="urn:microsoft.com/office/officeart/2005/8/layout/radial4"/>
    <dgm:cxn modelId="{5FD05E30-C51C-4041-B561-80D9E165B1E9}" type="presParOf" srcId="{9D4E37AE-8ECE-4F68-BE47-1B5C95B3D22E}" destId="{C74AFED6-3B40-4B1F-80FD-22DFFB42B2D1}" srcOrd="14" destOrd="0" presId="urn:microsoft.com/office/officeart/2005/8/layout/radial4"/>
    <dgm:cxn modelId="{78EEF611-284C-4E13-AF4A-3999E9983F5B}" type="presParOf" srcId="{9D4E37AE-8ECE-4F68-BE47-1B5C95B3D22E}" destId="{4FAC861C-267F-4409-95E5-0105B8DF43B8}" srcOrd="15" destOrd="0" presId="urn:microsoft.com/office/officeart/2005/8/layout/radial4"/>
    <dgm:cxn modelId="{A0D0690C-9159-49F9-9464-1A953C91DEAA}" type="presParOf" srcId="{9D4E37AE-8ECE-4F68-BE47-1B5C95B3D22E}" destId="{56C1DB63-B537-4075-93DB-6DB24EFFB228}" srcOrd="16" destOrd="0" presId="urn:microsoft.com/office/officeart/2005/8/layout/radial4"/>
    <dgm:cxn modelId="{251B0839-3C2E-4DE1-A8AA-068E528BD676}" type="presParOf" srcId="{9D4E37AE-8ECE-4F68-BE47-1B5C95B3D22E}" destId="{78FDAEA3-9AE5-4C46-AF38-0C50E3ABCD93}" srcOrd="17" destOrd="0" presId="urn:microsoft.com/office/officeart/2005/8/layout/radial4"/>
    <dgm:cxn modelId="{98795B77-61F8-4976-87F7-A8B9BBF88697}" type="presParOf" srcId="{9D4E37AE-8ECE-4F68-BE47-1B5C95B3D22E}" destId="{EFBA5035-4CE3-46AE-BF05-4BE3BA899845}" srcOrd="1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8BE174-B530-4758-A294-311C183C7BF2}">
      <dsp:nvSpPr>
        <dsp:cNvPr id="0" name=""/>
        <dsp:cNvSpPr/>
      </dsp:nvSpPr>
      <dsp:spPr>
        <a:xfrm>
          <a:off x="-6126981" y="-937410"/>
          <a:ext cx="7293488" cy="7293488"/>
        </a:xfrm>
        <a:prstGeom prst="blockArc">
          <a:avLst>
            <a:gd name="adj1" fmla="val 18900000"/>
            <a:gd name="adj2" fmla="val 2700000"/>
            <a:gd name="adj3" fmla="val 296"/>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545229-0603-4703-9725-BC29A10E40FF}">
      <dsp:nvSpPr>
        <dsp:cNvPr id="0" name=""/>
        <dsp:cNvSpPr/>
      </dsp:nvSpPr>
      <dsp:spPr>
        <a:xfrm>
          <a:off x="434398" y="285347"/>
          <a:ext cx="7617019" cy="57047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5720" rIns="45720" bIns="45720" numCol="1" spcCol="1270" anchor="ctr" anchorCtr="0">
          <a:noAutofit/>
        </a:bodyPr>
        <a:lstStyle/>
        <a:p>
          <a:pPr lvl="0" algn="l" defTabSz="800100">
            <a:lnSpc>
              <a:spcPct val="90000"/>
            </a:lnSpc>
            <a:spcBef>
              <a:spcPct val="0"/>
            </a:spcBef>
            <a:spcAft>
              <a:spcPct val="35000"/>
            </a:spcAft>
          </a:pPr>
          <a:r>
            <a:rPr lang="hu-HU" sz="1800" kern="1200" dirty="0" smtClean="0"/>
            <a:t>Az európai integráció története a jogi és intézményi keretek kialakulása alapján</a:t>
          </a:r>
          <a:endParaRPr lang="hu-HU" sz="1800" kern="1200" dirty="0"/>
        </a:p>
      </dsp:txBody>
      <dsp:txXfrm>
        <a:off x="434398" y="285347"/>
        <a:ext cx="7617019" cy="570477"/>
      </dsp:txXfrm>
    </dsp:sp>
    <dsp:sp modelId="{D3DE49B6-772F-4E64-81E5-F92AAB1D5B25}">
      <dsp:nvSpPr>
        <dsp:cNvPr id="0" name=""/>
        <dsp:cNvSpPr/>
      </dsp:nvSpPr>
      <dsp:spPr>
        <a:xfrm>
          <a:off x="77849" y="214037"/>
          <a:ext cx="713096" cy="7130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5C0650-7175-467D-B30F-F75FBF22F13F}">
      <dsp:nvSpPr>
        <dsp:cNvPr id="0" name=""/>
        <dsp:cNvSpPr/>
      </dsp:nvSpPr>
      <dsp:spPr>
        <a:xfrm>
          <a:off x="903654" y="1140954"/>
          <a:ext cx="7147763" cy="57047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5720" rIns="45720" bIns="45720" numCol="1" spcCol="1270" anchor="ctr" anchorCtr="0">
          <a:noAutofit/>
        </a:bodyPr>
        <a:lstStyle/>
        <a:p>
          <a:pPr lvl="0" algn="l" defTabSz="800100">
            <a:lnSpc>
              <a:spcPct val="90000"/>
            </a:lnSpc>
            <a:spcBef>
              <a:spcPct val="0"/>
            </a:spcBef>
            <a:spcAft>
              <a:spcPct val="35000"/>
            </a:spcAft>
          </a:pPr>
          <a:r>
            <a:rPr lang="hu-HU" sz="1800" kern="1200" dirty="0" smtClean="0"/>
            <a:t>Az EU és a tagállamok közötti hatáskörmegosztás rendszere</a:t>
          </a:r>
          <a:endParaRPr lang="hu-HU" sz="1800" kern="1200" dirty="0"/>
        </a:p>
      </dsp:txBody>
      <dsp:txXfrm>
        <a:off x="903654" y="1140954"/>
        <a:ext cx="7147763" cy="570477"/>
      </dsp:txXfrm>
    </dsp:sp>
    <dsp:sp modelId="{4D996D4A-83B9-4DD4-8C64-B891166082AD}">
      <dsp:nvSpPr>
        <dsp:cNvPr id="0" name=""/>
        <dsp:cNvSpPr/>
      </dsp:nvSpPr>
      <dsp:spPr>
        <a:xfrm>
          <a:off x="547106" y="1069644"/>
          <a:ext cx="713096" cy="7130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FD6EF6-BEBD-464D-AF72-75F4A79971FF}">
      <dsp:nvSpPr>
        <dsp:cNvPr id="0" name=""/>
        <dsp:cNvSpPr/>
      </dsp:nvSpPr>
      <dsp:spPr>
        <a:xfrm>
          <a:off x="1118233" y="1996562"/>
          <a:ext cx="6933183" cy="57047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5720" rIns="45720" bIns="45720" numCol="1" spcCol="1270" anchor="ctr" anchorCtr="0">
          <a:noAutofit/>
        </a:bodyPr>
        <a:lstStyle/>
        <a:p>
          <a:pPr lvl="0" algn="l" defTabSz="800100">
            <a:lnSpc>
              <a:spcPct val="90000"/>
            </a:lnSpc>
            <a:spcBef>
              <a:spcPct val="0"/>
            </a:spcBef>
            <a:spcAft>
              <a:spcPct val="35000"/>
            </a:spcAft>
          </a:pPr>
          <a:r>
            <a:rPr lang="hu-HU" sz="1800" kern="1200" dirty="0" smtClean="0"/>
            <a:t>Az EU intézményrendszere napjainkban</a:t>
          </a:r>
          <a:endParaRPr lang="hu-HU" sz="1800" kern="1200" dirty="0"/>
        </a:p>
      </dsp:txBody>
      <dsp:txXfrm>
        <a:off x="1118233" y="1996562"/>
        <a:ext cx="6933183" cy="570477"/>
      </dsp:txXfrm>
    </dsp:sp>
    <dsp:sp modelId="{7EFF333B-D767-42D7-A2F0-2250949D5EC5}">
      <dsp:nvSpPr>
        <dsp:cNvPr id="0" name=""/>
        <dsp:cNvSpPr/>
      </dsp:nvSpPr>
      <dsp:spPr>
        <a:xfrm>
          <a:off x="761685" y="1925252"/>
          <a:ext cx="713096" cy="7130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A140-ABEF-4146-8C18-E2632C5B9D5E}">
      <dsp:nvSpPr>
        <dsp:cNvPr id="0" name=""/>
        <dsp:cNvSpPr/>
      </dsp:nvSpPr>
      <dsp:spPr>
        <a:xfrm>
          <a:off x="1118233" y="2851627"/>
          <a:ext cx="6933183" cy="57047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5720" rIns="45720" bIns="45720" numCol="1" spcCol="1270" anchor="ctr" anchorCtr="0">
          <a:noAutofit/>
        </a:bodyPr>
        <a:lstStyle/>
        <a:p>
          <a:pPr lvl="0" algn="l" defTabSz="800100">
            <a:lnSpc>
              <a:spcPct val="90000"/>
            </a:lnSpc>
            <a:spcBef>
              <a:spcPct val="0"/>
            </a:spcBef>
            <a:spcAft>
              <a:spcPct val="35000"/>
            </a:spcAft>
          </a:pPr>
          <a:r>
            <a:rPr lang="hu-HU" sz="1800" kern="1200" dirty="0" smtClean="0"/>
            <a:t>Az EU jogalkotása és jogforrási rendszere</a:t>
          </a:r>
        </a:p>
      </dsp:txBody>
      <dsp:txXfrm>
        <a:off x="1118233" y="2851627"/>
        <a:ext cx="6933183" cy="570477"/>
      </dsp:txXfrm>
    </dsp:sp>
    <dsp:sp modelId="{DD443221-7138-4E99-8610-C2C284DA0F2A}">
      <dsp:nvSpPr>
        <dsp:cNvPr id="0" name=""/>
        <dsp:cNvSpPr/>
      </dsp:nvSpPr>
      <dsp:spPr>
        <a:xfrm>
          <a:off x="761685" y="2780318"/>
          <a:ext cx="713096" cy="7130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304F55-E65F-4906-B74F-117BFAC38FE4}">
      <dsp:nvSpPr>
        <dsp:cNvPr id="0" name=""/>
        <dsp:cNvSpPr/>
      </dsp:nvSpPr>
      <dsp:spPr>
        <a:xfrm>
          <a:off x="903654" y="3707235"/>
          <a:ext cx="7147763" cy="57047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5720" rIns="45720" bIns="45720" numCol="1" spcCol="1270" anchor="ctr" anchorCtr="0">
          <a:noAutofit/>
        </a:bodyPr>
        <a:lstStyle/>
        <a:p>
          <a:pPr lvl="0" algn="l" defTabSz="800100">
            <a:lnSpc>
              <a:spcPct val="90000"/>
            </a:lnSpc>
            <a:spcBef>
              <a:spcPct val="0"/>
            </a:spcBef>
            <a:spcAft>
              <a:spcPct val="35000"/>
            </a:spcAft>
          </a:pPr>
          <a:r>
            <a:rPr lang="hu-HU" sz="1800" kern="1200" dirty="0" smtClean="0"/>
            <a:t>Az EU jogvédelmi rendszere</a:t>
          </a:r>
        </a:p>
      </dsp:txBody>
      <dsp:txXfrm>
        <a:off x="903654" y="3707235"/>
        <a:ext cx="7147763" cy="570477"/>
      </dsp:txXfrm>
    </dsp:sp>
    <dsp:sp modelId="{A740002E-500C-4F50-8949-DA9B10239584}">
      <dsp:nvSpPr>
        <dsp:cNvPr id="0" name=""/>
        <dsp:cNvSpPr/>
      </dsp:nvSpPr>
      <dsp:spPr>
        <a:xfrm>
          <a:off x="547106" y="3635925"/>
          <a:ext cx="713096" cy="7130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3699C5-6CAE-4A8A-A2EC-EFCE4D94815C}">
      <dsp:nvSpPr>
        <dsp:cNvPr id="0" name=""/>
        <dsp:cNvSpPr/>
      </dsp:nvSpPr>
      <dsp:spPr>
        <a:xfrm>
          <a:off x="434398" y="4562842"/>
          <a:ext cx="7617019" cy="57047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45720" rIns="45720" bIns="45720" numCol="1" spcCol="1270" anchor="ctr" anchorCtr="0">
          <a:noAutofit/>
        </a:bodyPr>
        <a:lstStyle/>
        <a:p>
          <a:pPr lvl="0" algn="l" defTabSz="800100">
            <a:lnSpc>
              <a:spcPct val="90000"/>
            </a:lnSpc>
            <a:spcBef>
              <a:spcPct val="0"/>
            </a:spcBef>
            <a:spcAft>
              <a:spcPct val="35000"/>
            </a:spcAft>
          </a:pPr>
          <a:r>
            <a:rPr lang="hu-HU" sz="1800" kern="1200" dirty="0" smtClean="0"/>
            <a:t>Az uniós pénzügyi jog alapintézményei</a:t>
          </a:r>
        </a:p>
      </dsp:txBody>
      <dsp:txXfrm>
        <a:off x="434398" y="4562842"/>
        <a:ext cx="7617019" cy="570477"/>
      </dsp:txXfrm>
    </dsp:sp>
    <dsp:sp modelId="{70AEEF5A-4AE0-42B1-AB95-019DB524A351}">
      <dsp:nvSpPr>
        <dsp:cNvPr id="0" name=""/>
        <dsp:cNvSpPr/>
      </dsp:nvSpPr>
      <dsp:spPr>
        <a:xfrm>
          <a:off x="77849" y="4491533"/>
          <a:ext cx="713096" cy="7130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254716-238E-4DAD-B10C-9FD9BCC15DAA}">
      <dsp:nvSpPr>
        <dsp:cNvPr id="0" name=""/>
        <dsp:cNvSpPr/>
      </dsp:nvSpPr>
      <dsp:spPr>
        <a:xfrm>
          <a:off x="3085801" y="747523"/>
          <a:ext cx="4895319" cy="4895319"/>
        </a:xfrm>
        <a:prstGeom prst="blockArc">
          <a:avLst>
            <a:gd name="adj1" fmla="val 9000000"/>
            <a:gd name="adj2" fmla="val 16200000"/>
            <a:gd name="adj3" fmla="val 4635"/>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B153F0AA-B7E4-48BC-849B-354F982AE41B}">
      <dsp:nvSpPr>
        <dsp:cNvPr id="0" name=""/>
        <dsp:cNvSpPr/>
      </dsp:nvSpPr>
      <dsp:spPr>
        <a:xfrm>
          <a:off x="3085801" y="747523"/>
          <a:ext cx="4895319" cy="4895319"/>
        </a:xfrm>
        <a:prstGeom prst="blockArc">
          <a:avLst>
            <a:gd name="adj1" fmla="val 1800000"/>
            <a:gd name="adj2" fmla="val 9000000"/>
            <a:gd name="adj3" fmla="val 4635"/>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F8B9368C-8A98-4CAB-806A-0B09EFD8F7ED}">
      <dsp:nvSpPr>
        <dsp:cNvPr id="0" name=""/>
        <dsp:cNvSpPr/>
      </dsp:nvSpPr>
      <dsp:spPr>
        <a:xfrm>
          <a:off x="3085801" y="747523"/>
          <a:ext cx="4895319" cy="4895319"/>
        </a:xfrm>
        <a:prstGeom prst="blockArc">
          <a:avLst>
            <a:gd name="adj1" fmla="val 16200000"/>
            <a:gd name="adj2" fmla="val 1800000"/>
            <a:gd name="adj3" fmla="val 4635"/>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5541AB52-A386-46C7-BDCC-7B20C99A0186}">
      <dsp:nvSpPr>
        <dsp:cNvPr id="0" name=""/>
        <dsp:cNvSpPr/>
      </dsp:nvSpPr>
      <dsp:spPr>
        <a:xfrm>
          <a:off x="4407989" y="2069712"/>
          <a:ext cx="2250942" cy="2250942"/>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hu-HU" sz="2500" kern="1200" dirty="0" smtClean="0"/>
            <a:t>Az EU jogvédelmi rendszere</a:t>
          </a:r>
          <a:endParaRPr lang="hu-HU" sz="2500" kern="1200" dirty="0"/>
        </a:p>
      </dsp:txBody>
      <dsp:txXfrm>
        <a:off x="4737632" y="2399355"/>
        <a:ext cx="1591656" cy="1591656"/>
      </dsp:txXfrm>
    </dsp:sp>
    <dsp:sp modelId="{395D7D18-B817-4D51-825E-1CEC37F7B634}">
      <dsp:nvSpPr>
        <dsp:cNvPr id="0" name=""/>
        <dsp:cNvSpPr/>
      </dsp:nvSpPr>
      <dsp:spPr>
        <a:xfrm>
          <a:off x="4366393" y="-11006"/>
          <a:ext cx="2334135" cy="1630508"/>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u-HU" sz="1600" kern="1200" dirty="0" smtClean="0"/>
            <a:t>Tagállami felelősség az uniós jog alkalmazásáért. </a:t>
          </a:r>
          <a:endParaRPr lang="hu-HU" sz="1600" kern="1200" dirty="0"/>
        </a:p>
      </dsp:txBody>
      <dsp:txXfrm>
        <a:off x="4708219" y="227776"/>
        <a:ext cx="1650483" cy="1152944"/>
      </dsp:txXfrm>
    </dsp:sp>
    <dsp:sp modelId="{8D9C1BA6-E96B-49BF-B5F2-C5EF0F6FFEF1}">
      <dsp:nvSpPr>
        <dsp:cNvPr id="0" name=""/>
        <dsp:cNvSpPr/>
      </dsp:nvSpPr>
      <dsp:spPr>
        <a:xfrm>
          <a:off x="6533096" y="3602821"/>
          <a:ext cx="2141952" cy="157565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2266950">
            <a:lnSpc>
              <a:spcPct val="90000"/>
            </a:lnSpc>
            <a:spcBef>
              <a:spcPct val="0"/>
            </a:spcBef>
            <a:spcAft>
              <a:spcPct val="35000"/>
            </a:spcAft>
          </a:pPr>
          <a:r>
            <a:rPr lang="hu-HU" kern="1200" dirty="0" smtClean="0"/>
            <a:t>Európai Bíróság</a:t>
          </a:r>
          <a:endParaRPr lang="hu-HU" sz="1100" kern="1200" dirty="0"/>
        </a:p>
      </dsp:txBody>
      <dsp:txXfrm>
        <a:off x="6846778" y="3833571"/>
        <a:ext cx="1514588" cy="1114159"/>
      </dsp:txXfrm>
    </dsp:sp>
    <dsp:sp modelId="{165D1B5B-AAB5-42C0-A70F-2E55D4F808F9}">
      <dsp:nvSpPr>
        <dsp:cNvPr id="0" name=""/>
        <dsp:cNvSpPr/>
      </dsp:nvSpPr>
      <dsp:spPr>
        <a:xfrm>
          <a:off x="2433218" y="3601411"/>
          <a:ext cx="2059261" cy="1578480"/>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u-HU" sz="1600" kern="1200" dirty="0" smtClean="0"/>
            <a:t>Az Európai Bizottság jogvédelmi tevékenysége</a:t>
          </a:r>
          <a:endParaRPr lang="hu-HU" sz="1600" kern="1200" dirty="0"/>
        </a:p>
      </dsp:txBody>
      <dsp:txXfrm>
        <a:off x="2734790" y="3832574"/>
        <a:ext cx="1456117" cy="11161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3DD4D-742A-4E69-9C02-A74EA4A18944}">
      <dsp:nvSpPr>
        <dsp:cNvPr id="0" name=""/>
        <dsp:cNvSpPr/>
      </dsp:nvSpPr>
      <dsp:spPr>
        <a:xfrm>
          <a:off x="5072069" y="5501351"/>
          <a:ext cx="1555003" cy="134942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hu-HU" sz="1100" kern="1200" dirty="0" smtClean="0"/>
            <a:t>Uniós pénzügyi jog alapintézményei</a:t>
          </a:r>
          <a:endParaRPr lang="hu-HU" sz="1100" kern="1200" dirty="0"/>
        </a:p>
      </dsp:txBody>
      <dsp:txXfrm>
        <a:off x="5299794" y="5698970"/>
        <a:ext cx="1099553" cy="954188"/>
      </dsp:txXfrm>
    </dsp:sp>
    <dsp:sp modelId="{F34D5873-382B-414D-8D28-3DC2BEBA603B}">
      <dsp:nvSpPr>
        <dsp:cNvPr id="0" name=""/>
        <dsp:cNvSpPr/>
      </dsp:nvSpPr>
      <dsp:spPr>
        <a:xfrm rot="10800000">
          <a:off x="773064" y="5866851"/>
          <a:ext cx="4062559" cy="61842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92BC9C4-3E67-418F-8E7F-AF903EA0881B}">
      <dsp:nvSpPr>
        <dsp:cNvPr id="0" name=""/>
        <dsp:cNvSpPr/>
      </dsp:nvSpPr>
      <dsp:spPr>
        <a:xfrm>
          <a:off x="13594" y="5568488"/>
          <a:ext cx="1518939" cy="12151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hu-HU" sz="1600" kern="1200" dirty="0" smtClean="0"/>
            <a:t>Gazdasági és Monetáris Unió</a:t>
          </a:r>
          <a:endParaRPr lang="hu-HU" sz="1600" kern="1200" dirty="0"/>
        </a:p>
      </dsp:txBody>
      <dsp:txXfrm>
        <a:off x="49185" y="5604079"/>
        <a:ext cx="1447757" cy="1143969"/>
      </dsp:txXfrm>
    </dsp:sp>
    <dsp:sp modelId="{5F1AADE5-8C2F-4FA5-B1F9-235421DB7CCB}">
      <dsp:nvSpPr>
        <dsp:cNvPr id="0" name=""/>
        <dsp:cNvSpPr/>
      </dsp:nvSpPr>
      <dsp:spPr>
        <a:xfrm rot="12150000">
          <a:off x="1004220" y="4704752"/>
          <a:ext cx="4079589" cy="61842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F1E396E-9409-48A2-8418-E82A418A7539}">
      <dsp:nvSpPr>
        <dsp:cNvPr id="0" name=""/>
        <dsp:cNvSpPr/>
      </dsp:nvSpPr>
      <dsp:spPr>
        <a:xfrm>
          <a:off x="172346" y="3625793"/>
          <a:ext cx="1974287" cy="12151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hu-HU" sz="1400" kern="1200" dirty="0" smtClean="0"/>
            <a:t>Konvergenciakritériumok/Stabilitási és Növekedési Paktum/túlzott deficit eljárás</a:t>
          </a:r>
          <a:endParaRPr lang="hu-HU" sz="1400" kern="1200" dirty="0"/>
        </a:p>
      </dsp:txBody>
      <dsp:txXfrm>
        <a:off x="207937" y="3661384"/>
        <a:ext cx="1903105" cy="1143969"/>
      </dsp:txXfrm>
    </dsp:sp>
    <dsp:sp modelId="{94C79496-54AC-4EE4-B8E3-89770DB6BA56}">
      <dsp:nvSpPr>
        <dsp:cNvPr id="0" name=""/>
        <dsp:cNvSpPr/>
      </dsp:nvSpPr>
      <dsp:spPr>
        <a:xfrm rot="13500000">
          <a:off x="1657125" y="3732540"/>
          <a:ext cx="4116268" cy="61842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3E55D9-D44C-408E-AB02-228CA69E76B1}">
      <dsp:nvSpPr>
        <dsp:cNvPr id="0" name=""/>
        <dsp:cNvSpPr/>
      </dsp:nvSpPr>
      <dsp:spPr>
        <a:xfrm>
          <a:off x="1199886" y="1978856"/>
          <a:ext cx="2120105" cy="12151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hu-HU" sz="1400" kern="1200" dirty="0" smtClean="0"/>
            <a:t>Gazdaságpolitika/</a:t>
          </a:r>
          <a:br>
            <a:rPr lang="hu-HU" sz="1400" kern="1200" dirty="0" smtClean="0"/>
          </a:br>
          <a:r>
            <a:rPr lang="hu-HU" sz="1400" kern="1200" dirty="0" smtClean="0"/>
            <a:t>Gazdasági kormányzás/</a:t>
          </a:r>
          <a:br>
            <a:rPr lang="hu-HU" sz="1400" kern="1200" dirty="0" smtClean="0"/>
          </a:br>
          <a:r>
            <a:rPr lang="hu-HU" sz="1400" kern="1200" dirty="0" smtClean="0"/>
            <a:t>Európai szemeszter</a:t>
          </a:r>
          <a:endParaRPr lang="hu-HU" sz="1400" kern="1200" dirty="0"/>
        </a:p>
      </dsp:txBody>
      <dsp:txXfrm>
        <a:off x="1235477" y="2014447"/>
        <a:ext cx="2048923" cy="1143969"/>
      </dsp:txXfrm>
    </dsp:sp>
    <dsp:sp modelId="{FC96197D-8EC7-47D2-9EF7-8145A0DD67FA}">
      <dsp:nvSpPr>
        <dsp:cNvPr id="0" name=""/>
        <dsp:cNvSpPr/>
      </dsp:nvSpPr>
      <dsp:spPr>
        <a:xfrm rot="14850000">
          <a:off x="2626609" y="3092825"/>
          <a:ext cx="4147843" cy="61842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B13EB70-F7C4-4E03-975B-EEF43CA55F27}">
      <dsp:nvSpPr>
        <dsp:cNvPr id="0" name=""/>
        <dsp:cNvSpPr/>
      </dsp:nvSpPr>
      <dsp:spPr>
        <a:xfrm>
          <a:off x="3147406" y="878407"/>
          <a:ext cx="1518939" cy="12151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hu-HU" sz="1200" kern="1200" dirty="0" smtClean="0"/>
            <a:t>Monetáris politika/Központi Bankok Európai Rendszere és az Európai Központi Bank/Eurorendszer</a:t>
          </a:r>
          <a:endParaRPr lang="hu-HU" sz="1200" kern="1200" dirty="0"/>
        </a:p>
      </dsp:txBody>
      <dsp:txXfrm>
        <a:off x="3182997" y="913998"/>
        <a:ext cx="1447757" cy="1143969"/>
      </dsp:txXfrm>
    </dsp:sp>
    <dsp:sp modelId="{AC6AEDCA-D81B-44B6-BB8E-20542C5566D6}">
      <dsp:nvSpPr>
        <dsp:cNvPr id="0" name=""/>
        <dsp:cNvSpPr/>
      </dsp:nvSpPr>
      <dsp:spPr>
        <a:xfrm rot="16200000">
          <a:off x="3769723" y="2870192"/>
          <a:ext cx="4159694" cy="61842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6B410DD-5853-45F9-97CA-CC06F4E144E6}">
      <dsp:nvSpPr>
        <dsp:cNvPr id="0" name=""/>
        <dsp:cNvSpPr/>
      </dsp:nvSpPr>
      <dsp:spPr>
        <a:xfrm>
          <a:off x="4974486" y="-77444"/>
          <a:ext cx="1750168" cy="23540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hu-HU" sz="1400" kern="1200" dirty="0" smtClean="0"/>
            <a:t>Bankunió és a Pénzügyi felügyeletek Európai Rendszere/Európai Stabilitási Mechanizmus</a:t>
          </a:r>
          <a:endParaRPr lang="hu-HU" sz="1400" kern="1200" dirty="0"/>
        </a:p>
      </dsp:txBody>
      <dsp:txXfrm>
        <a:off x="5025747" y="-26183"/>
        <a:ext cx="1647646" cy="2251482"/>
      </dsp:txXfrm>
    </dsp:sp>
    <dsp:sp modelId="{E88B709C-512B-4F8C-8814-0AF3C280FE49}">
      <dsp:nvSpPr>
        <dsp:cNvPr id="0" name=""/>
        <dsp:cNvSpPr/>
      </dsp:nvSpPr>
      <dsp:spPr>
        <a:xfrm rot="17550000">
          <a:off x="4924688" y="3092825"/>
          <a:ext cx="4147843" cy="61842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A70F29-F4CE-4208-9663-224BBE21E53D}">
      <dsp:nvSpPr>
        <dsp:cNvPr id="0" name=""/>
        <dsp:cNvSpPr/>
      </dsp:nvSpPr>
      <dsp:spPr>
        <a:xfrm>
          <a:off x="7032795" y="878407"/>
          <a:ext cx="1518939" cy="12151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hu-HU" sz="1200" kern="1200" dirty="0" smtClean="0"/>
            <a:t>Európai Beruházási Bank</a:t>
          </a:r>
          <a:endParaRPr lang="hu-HU" sz="1200" kern="1200" dirty="0"/>
        </a:p>
      </dsp:txBody>
      <dsp:txXfrm>
        <a:off x="7068386" y="913998"/>
        <a:ext cx="1447757" cy="1143969"/>
      </dsp:txXfrm>
    </dsp:sp>
    <dsp:sp modelId="{7169EE38-57D0-4DDA-9BF4-526A18F26FEA}">
      <dsp:nvSpPr>
        <dsp:cNvPr id="0" name=""/>
        <dsp:cNvSpPr/>
      </dsp:nvSpPr>
      <dsp:spPr>
        <a:xfrm rot="18900000">
          <a:off x="5925748" y="3732540"/>
          <a:ext cx="4116268" cy="61842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4AFED6-3B40-4B1F-80FD-22DFFB42B2D1}">
      <dsp:nvSpPr>
        <dsp:cNvPr id="0" name=""/>
        <dsp:cNvSpPr/>
      </dsp:nvSpPr>
      <dsp:spPr>
        <a:xfrm>
          <a:off x="8210259" y="1978856"/>
          <a:ext cx="2457887" cy="12151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hu-HU" sz="1400" kern="1200" dirty="0" smtClean="0"/>
            <a:t>Többéves pénzügyi keret/Uniós költségvetés</a:t>
          </a:r>
          <a:endParaRPr lang="hu-HU" sz="1400" kern="1200" dirty="0"/>
        </a:p>
      </dsp:txBody>
      <dsp:txXfrm>
        <a:off x="8245850" y="2014447"/>
        <a:ext cx="2386705" cy="1143969"/>
      </dsp:txXfrm>
    </dsp:sp>
    <dsp:sp modelId="{4FAC861C-267F-4409-95E5-0105B8DF43B8}">
      <dsp:nvSpPr>
        <dsp:cNvPr id="0" name=""/>
        <dsp:cNvSpPr/>
      </dsp:nvSpPr>
      <dsp:spPr>
        <a:xfrm rot="20250000">
          <a:off x="6615332" y="4704752"/>
          <a:ext cx="4079589" cy="61842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6C1DB63-B537-4075-93DB-6DB24EFFB228}">
      <dsp:nvSpPr>
        <dsp:cNvPr id="0" name=""/>
        <dsp:cNvSpPr/>
      </dsp:nvSpPr>
      <dsp:spPr>
        <a:xfrm>
          <a:off x="9215052" y="3625793"/>
          <a:ext cx="2649198" cy="12151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hu-HU" sz="1200" kern="1200" dirty="0" smtClean="0"/>
            <a:t>Európai Számvevőszék/Európai Csaláselleni Hivatal</a:t>
          </a:r>
          <a:endParaRPr lang="hu-HU" sz="1200" kern="1200" dirty="0"/>
        </a:p>
      </dsp:txBody>
      <dsp:txXfrm>
        <a:off x="9250643" y="3661384"/>
        <a:ext cx="2578016" cy="1143969"/>
      </dsp:txXfrm>
    </dsp:sp>
    <dsp:sp modelId="{78FDAEA3-9AE5-4C46-AF38-0C50E3ABCD93}">
      <dsp:nvSpPr>
        <dsp:cNvPr id="0" name=""/>
        <dsp:cNvSpPr/>
      </dsp:nvSpPr>
      <dsp:spPr>
        <a:xfrm>
          <a:off x="6863518" y="5866851"/>
          <a:ext cx="4062559" cy="61842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BA5035-4CE3-46AE-BF05-4BE3BA899845}">
      <dsp:nvSpPr>
        <dsp:cNvPr id="0" name=""/>
        <dsp:cNvSpPr/>
      </dsp:nvSpPr>
      <dsp:spPr>
        <a:xfrm>
          <a:off x="9673749" y="5568488"/>
          <a:ext cx="2504655" cy="12151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hu-HU" sz="1600" kern="1200" dirty="0" smtClean="0"/>
            <a:t>Adóharmonizáció</a:t>
          </a:r>
          <a:endParaRPr lang="hu-HU" sz="1600" kern="1200" dirty="0"/>
        </a:p>
      </dsp:txBody>
      <dsp:txXfrm>
        <a:off x="9709340" y="5604079"/>
        <a:ext cx="2433473" cy="1143969"/>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51D005-088D-4AC3-89BF-1CFDA9DD491F}" type="datetimeFigureOut">
              <a:rPr lang="hu-HU" smtClean="0"/>
              <a:t>2020. 10. 22.</a:t>
            </a:fld>
            <a:endParaRPr lang="hu-HU"/>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1F3E2B-8FAC-4ACD-8EE3-BE374E78EF1E}" type="slidenum">
              <a:rPr lang="hu-HU" smtClean="0"/>
              <a:t>‹#›</a:t>
            </a:fld>
            <a:endParaRPr lang="hu-HU"/>
          </a:p>
        </p:txBody>
      </p:sp>
    </p:spTree>
    <p:extLst>
      <p:ext uri="{BB962C8B-B14F-4D97-AF65-F5344CB8AC3E}">
        <p14:creationId xmlns:p14="http://schemas.microsoft.com/office/powerpoint/2010/main" val="2931302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hu.wikipedia.org/wiki/Eur%C3%B3pai_Bizotts%C3%A1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jogharmonizacio.gov.hu/"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7F1F3E2B-8FAC-4ACD-8EE3-BE374E78EF1E}" type="slidenum">
              <a:rPr lang="hu-HU" smtClean="0"/>
              <a:t>5</a:t>
            </a:fld>
            <a:endParaRPr lang="hu-HU"/>
          </a:p>
        </p:txBody>
      </p:sp>
    </p:spTree>
    <p:extLst>
      <p:ext uri="{BB962C8B-B14F-4D97-AF65-F5344CB8AC3E}">
        <p14:creationId xmlns:p14="http://schemas.microsoft.com/office/powerpoint/2010/main" val="2672943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sz="1200" kern="1200" dirty="0" smtClean="0">
                <a:solidFill>
                  <a:schemeClr val="tx1"/>
                </a:solidFill>
                <a:effectLst/>
                <a:latin typeface="+mn-lt"/>
                <a:ea typeface="+mn-ea"/>
                <a:cs typeface="+mn-cs"/>
              </a:rPr>
              <a:t>Az </a:t>
            </a:r>
            <a:r>
              <a:rPr lang="hu-HU" sz="1200" b="1" kern="1200" dirty="0" smtClean="0">
                <a:solidFill>
                  <a:schemeClr val="tx1"/>
                </a:solidFill>
                <a:effectLst/>
                <a:latin typeface="+mn-lt"/>
                <a:ea typeface="+mn-ea"/>
                <a:cs typeface="+mn-cs"/>
              </a:rPr>
              <a:t>európai integráció</a:t>
            </a:r>
            <a:r>
              <a:rPr lang="hu-HU" sz="1200" kern="1200" dirty="0" smtClean="0">
                <a:solidFill>
                  <a:schemeClr val="tx1"/>
                </a:solidFill>
                <a:effectLst/>
                <a:latin typeface="+mn-lt"/>
                <a:ea typeface="+mn-ea"/>
                <a:cs typeface="+mn-cs"/>
              </a:rPr>
              <a:t> intézményi kereteit napjainkban is meghatározó legfontosabb alapító szerződések legtöbbjét már az ’50-es években elfogadták az alapító államok. Ezek közé tartozik – a már említett – </a:t>
            </a:r>
            <a:r>
              <a:rPr lang="hu-HU" sz="1200" b="1" kern="1200" dirty="0" smtClean="0">
                <a:solidFill>
                  <a:schemeClr val="tx1"/>
                </a:solidFill>
                <a:effectLst/>
                <a:latin typeface="+mn-lt"/>
                <a:ea typeface="+mn-ea"/>
                <a:cs typeface="+mn-cs"/>
              </a:rPr>
              <a:t>Párizsi Szerződés</a:t>
            </a:r>
            <a:r>
              <a:rPr lang="hu-HU" sz="1200" kern="1200" dirty="0" smtClean="0">
                <a:solidFill>
                  <a:schemeClr val="tx1"/>
                </a:solidFill>
                <a:effectLst/>
                <a:latin typeface="+mn-lt"/>
                <a:ea typeface="+mn-ea"/>
                <a:cs typeface="+mn-cs"/>
              </a:rPr>
              <a:t> (1951), amely létrehozta az Európai Szén-és Acélközösség (ESZAK) felépítményét, a </a:t>
            </a:r>
            <a:r>
              <a:rPr lang="hu-HU" sz="1200" b="1" kern="1200" dirty="0" smtClean="0">
                <a:solidFill>
                  <a:schemeClr val="tx1"/>
                </a:solidFill>
                <a:effectLst/>
                <a:latin typeface="+mn-lt"/>
                <a:ea typeface="+mn-ea"/>
                <a:cs typeface="+mn-cs"/>
              </a:rPr>
              <a:t>Római Szerződések</a:t>
            </a:r>
            <a:r>
              <a:rPr lang="hu-HU" sz="1200" kern="1200" dirty="0" smtClean="0">
                <a:solidFill>
                  <a:schemeClr val="tx1"/>
                </a:solidFill>
                <a:effectLst/>
                <a:latin typeface="+mn-lt"/>
                <a:ea typeface="+mn-ea"/>
                <a:cs typeface="+mn-cs"/>
              </a:rPr>
              <a:t> (1957), amelyek létrehozták az Európai Gazdasági Közösség (EGK), valamint az Európai Atomenergia Közösség (EURATOM) felépítményét. Az alapító államok ezen – kezdetben jogilag és szervezetileg is – különálló közösségek keretében találkoztak, és tárgyaltak a gazdasági integráció adott közösséget érintő szakpolitikai kérdéseiről.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Nemzetközi jogi szempontból a közösségek az államközi kapcsolatokban annak ellenére külön-külön nemzetközi szervezeteknek minősültek (</a:t>
            </a:r>
            <a:r>
              <a:rPr lang="hu-HU" sz="1200" b="1" kern="1200" dirty="0" smtClean="0">
                <a:solidFill>
                  <a:schemeClr val="tx1"/>
                </a:solidFill>
                <a:effectLst/>
                <a:latin typeface="+mn-lt"/>
                <a:ea typeface="+mn-ea"/>
                <a:cs typeface="+mn-cs"/>
              </a:rPr>
              <a:t>önálló nemzetközi jogalanyiság</a:t>
            </a:r>
            <a:r>
              <a:rPr lang="hu-HU" sz="1200" kern="1200" dirty="0" smtClean="0">
                <a:solidFill>
                  <a:schemeClr val="tx1"/>
                </a:solidFill>
                <a:effectLst/>
                <a:latin typeface="+mn-lt"/>
                <a:ea typeface="+mn-ea"/>
                <a:cs typeface="+mn-cs"/>
              </a:rPr>
              <a:t>), hogy ugyanazok voltak tagállamaik. Belső intézményeik (Főhatóság/Bizottság, Bíróság, Közgyűlés, Miniszterek Tanácsa) révén ugyanakkor olyan döntéseket és jogszabályokat kezdtek elfogadni a gazdasági integráció gyakorlati megvalósítása érdekében, amelyek a nemzetközi jogtól elkülönülő sajátos belső joggá alakultak (</a:t>
            </a:r>
            <a:r>
              <a:rPr lang="hu-HU" sz="1200" b="1" kern="1200" dirty="0" smtClean="0">
                <a:solidFill>
                  <a:schemeClr val="tx1"/>
                </a:solidFill>
                <a:effectLst/>
                <a:latin typeface="+mn-lt"/>
                <a:ea typeface="+mn-ea"/>
                <a:cs typeface="+mn-cs"/>
              </a:rPr>
              <a:t>közösségi joganyag</a:t>
            </a:r>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E közösségek belső intézményei keretében elfogadott joganyagok, egyre inkább a gazdasági liberalizáció által érintett tagállami szabályozások (nemzeti vámszabályozás, külkereskedelmi tevékenység nemzeti szabályozása, vállalkozások letelepedésére és alapítására vonatkozó nemzeti szabályok, nemzeti munkajogi szabályok stb.) mellé, vagy helyébe léptek (</a:t>
            </a:r>
            <a:r>
              <a:rPr lang="hu-HU" sz="1200" b="1" kern="1200" dirty="0" smtClean="0">
                <a:solidFill>
                  <a:schemeClr val="tx1"/>
                </a:solidFill>
                <a:effectLst/>
                <a:latin typeface="+mn-lt"/>
                <a:ea typeface="+mn-ea"/>
                <a:cs typeface="+mn-cs"/>
              </a:rPr>
              <a:t>jogszabályok közelítése, jogharmonizáció,</a:t>
            </a:r>
            <a:r>
              <a:rPr lang="hu-HU" sz="1200" kern="1200" dirty="0" smtClean="0">
                <a:solidFill>
                  <a:schemeClr val="tx1"/>
                </a:solidFill>
                <a:effectLst/>
                <a:latin typeface="+mn-lt"/>
                <a:ea typeface="+mn-ea"/>
                <a:cs typeface="+mn-cs"/>
              </a:rPr>
              <a:t>). További sajátossága ezen szabályoknak, hogy nemzeti jogrendbe épülésükkel már nemcsak az integrációban részes államokra nézve állapítottak meg jogokat, illetve kötelezettségeket, hanem az intézmények által alkotott közösségi jog a tagállamok polgárait és gazdasági szereplőit (rendeletek, határozatok formájában) akár </a:t>
            </a:r>
            <a:r>
              <a:rPr lang="hu-HU" sz="1200" b="1" kern="1200" dirty="0" smtClean="0">
                <a:solidFill>
                  <a:schemeClr val="tx1"/>
                </a:solidFill>
                <a:effectLst/>
                <a:latin typeface="+mn-lt"/>
                <a:ea typeface="+mn-ea"/>
                <a:cs typeface="+mn-cs"/>
              </a:rPr>
              <a:t>közvetlenül</a:t>
            </a:r>
            <a:r>
              <a:rPr lang="hu-HU" sz="1200" kern="1200" dirty="0" smtClean="0">
                <a:solidFill>
                  <a:schemeClr val="tx1"/>
                </a:solidFill>
                <a:effectLst/>
                <a:latin typeface="+mn-lt"/>
                <a:ea typeface="+mn-ea"/>
                <a:cs typeface="+mn-cs"/>
              </a:rPr>
              <a:t> – a tagállami jogalkotó további intézkedése (</a:t>
            </a:r>
            <a:r>
              <a:rPr lang="hu-HU" sz="1200" b="1" kern="1200" dirty="0" smtClean="0">
                <a:solidFill>
                  <a:schemeClr val="tx1"/>
                </a:solidFill>
                <a:effectLst/>
                <a:latin typeface="+mn-lt"/>
                <a:ea typeface="+mn-ea"/>
                <a:cs typeface="+mn-cs"/>
              </a:rPr>
              <a:t>jogátültetés</a:t>
            </a:r>
            <a:r>
              <a:rPr lang="hu-HU" sz="1200" kern="1200" dirty="0" smtClean="0">
                <a:solidFill>
                  <a:schemeClr val="tx1"/>
                </a:solidFill>
                <a:effectLst/>
                <a:latin typeface="+mn-lt"/>
                <a:ea typeface="+mn-ea"/>
                <a:cs typeface="+mn-cs"/>
              </a:rPr>
              <a:t>) nélkül – is felruházhatta jogokkal, és kötelezettségekkel. Utóbbira azért nyílt lehetőség, mert az alapító szerződésekben (Párizsi, Római) a tagállamok elfogadták, hogy szuverenitásuk egyes elemeit (ld. például gazdasági jogalkotás, vámpolitika kialakítása) nemzetek feletti testületek útján közösen gyakorolják (</a:t>
            </a:r>
            <a:r>
              <a:rPr lang="hu-HU" sz="1200" b="1" kern="1200" dirty="0" smtClean="0">
                <a:solidFill>
                  <a:schemeClr val="tx1"/>
                </a:solidFill>
                <a:effectLst/>
                <a:latin typeface="+mn-lt"/>
                <a:ea typeface="+mn-ea"/>
                <a:cs typeface="+mn-cs"/>
              </a:rPr>
              <a:t>hatáskör-átruházás</a:t>
            </a:r>
            <a:r>
              <a:rPr lang="hu-HU" sz="1200" kern="1200" dirty="0" smtClean="0">
                <a:solidFill>
                  <a:schemeClr val="tx1"/>
                </a:solidFill>
                <a:effectLst/>
                <a:latin typeface="+mn-lt"/>
                <a:ea typeface="+mn-ea"/>
                <a:cs typeface="+mn-cs"/>
              </a:rPr>
              <a:t>). </a:t>
            </a:r>
            <a:br>
              <a:rPr lang="hu-HU" sz="1200" kern="1200" dirty="0" smtClean="0">
                <a:solidFill>
                  <a:schemeClr val="tx1"/>
                </a:solidFill>
                <a:effectLst/>
                <a:latin typeface="+mn-lt"/>
                <a:ea typeface="+mn-ea"/>
                <a:cs typeface="+mn-cs"/>
              </a:rPr>
            </a:br>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alkotmányos és működőképes hatáskör-átruházás gyakorlása érdekében a közösségek belső intézményeiben mind a mai napig két – egymásnak esetleg ellentmondó – paradigma kiegyensúlyozását kell egyidejűleg érvényre juttatni (</a:t>
            </a:r>
            <a:r>
              <a:rPr lang="hu-HU" sz="1200" b="1" kern="1200" dirty="0" smtClean="0">
                <a:solidFill>
                  <a:schemeClr val="tx1"/>
                </a:solidFill>
                <a:effectLst/>
                <a:latin typeface="+mn-lt"/>
                <a:ea typeface="+mn-ea"/>
                <a:cs typeface="+mn-cs"/>
              </a:rPr>
              <a:t>közösségi modell</a:t>
            </a:r>
            <a:r>
              <a:rPr lang="hu-HU" sz="1200" kern="1200" dirty="0" smtClean="0">
                <a:solidFill>
                  <a:schemeClr val="tx1"/>
                </a:solidFill>
                <a:effectLst/>
                <a:latin typeface="+mn-lt"/>
                <a:ea typeface="+mn-ea"/>
                <a:cs typeface="+mn-cs"/>
              </a:rPr>
              <a:t>).</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Egyrészről a </a:t>
            </a:r>
            <a:r>
              <a:rPr lang="hu-HU" sz="1200" b="1" kern="1200" dirty="0" smtClean="0">
                <a:solidFill>
                  <a:schemeClr val="tx1"/>
                </a:solidFill>
                <a:effectLst/>
                <a:latin typeface="+mn-lt"/>
                <a:ea typeface="+mn-ea"/>
                <a:cs typeface="+mn-cs"/>
              </a:rPr>
              <a:t>nemzeti érdekérvényesítés elvét</a:t>
            </a:r>
            <a:r>
              <a:rPr lang="hu-HU" sz="1200" kern="1200" dirty="0" smtClean="0">
                <a:solidFill>
                  <a:schemeClr val="tx1"/>
                </a:solidFill>
                <a:effectLst/>
                <a:latin typeface="+mn-lt"/>
                <a:ea typeface="+mn-ea"/>
                <a:cs typeface="+mn-cs"/>
              </a:rPr>
              <a:t>: hiszen a jogalkotói és döntéshozatali hatáskör közösségre ruházása alkotmányos szempontból nem jelenti a hatáskör gyakorlásáról való teljes lemondást. Éppen ellenkezőleg, annak közös gyakorlását valósítja meg, amiből az is következik, hogy eltérő, versengő nemzeti érdekeket össze kell hangolni, elkerülve egy-egy nemzeti érdek totális kiterjesztését.  Másrészről a nemzetek felettiség (</a:t>
            </a:r>
            <a:r>
              <a:rPr lang="hu-HU" sz="1200" b="1" kern="1200" dirty="0" err="1" smtClean="0">
                <a:solidFill>
                  <a:schemeClr val="tx1"/>
                </a:solidFill>
                <a:effectLst/>
                <a:latin typeface="+mn-lt"/>
                <a:ea typeface="+mn-ea"/>
                <a:cs typeface="+mn-cs"/>
              </a:rPr>
              <a:t>szupranacionalitás</a:t>
            </a:r>
            <a:r>
              <a:rPr lang="hu-HU" sz="1200" kern="1200" dirty="0" smtClean="0">
                <a:solidFill>
                  <a:schemeClr val="tx1"/>
                </a:solidFill>
                <a:effectLst/>
                <a:latin typeface="+mn-lt"/>
                <a:ea typeface="+mn-ea"/>
                <a:cs typeface="+mn-cs"/>
              </a:rPr>
              <a:t>) elvét, amelynél fogva – a nemzeti érdekektől független – közösségi érdek képviseletét ellátó intézmény részvételét is biztosítani kell a döntéshozatalban.</a:t>
            </a:r>
          </a:p>
          <a:p>
            <a:pPr marL="0" marR="0" lvl="0" indent="0" algn="l" defTabSz="914400" rtl="0" eaLnBrk="1" fontAlgn="auto" latinLnBrk="0"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 (1. megállító kérdés)</a:t>
            </a:r>
          </a:p>
          <a:p>
            <a:endParaRPr lang="hu-HU" sz="1200"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A három közösség ezen elvek mentén 1965-ig párhuzamosan működött, a tagállamok azonban elfogadták az ún. Fúziós (Egyesítő) Szerződést, amely egyesítette a három közösség belső intézményeit, vagyis a döntéshozatali és jogalkotási folyamatokat. Ettől az időponttól kezdve használatos az </a:t>
            </a:r>
            <a:r>
              <a:rPr lang="hu-HU" sz="1200" b="1" kern="1200" dirty="0" smtClean="0">
                <a:solidFill>
                  <a:schemeClr val="tx1"/>
                </a:solidFill>
                <a:effectLst/>
                <a:latin typeface="+mn-lt"/>
                <a:ea typeface="+mn-ea"/>
                <a:cs typeface="+mn-cs"/>
              </a:rPr>
              <a:t>Európai Közösségek</a:t>
            </a:r>
            <a:r>
              <a:rPr lang="hu-HU" sz="1200" kern="1200" dirty="0" smtClean="0">
                <a:solidFill>
                  <a:schemeClr val="tx1"/>
                </a:solidFill>
                <a:effectLst/>
                <a:latin typeface="+mn-lt"/>
                <a:ea typeface="+mn-ea"/>
                <a:cs typeface="+mn-cs"/>
              </a:rPr>
              <a:t> elnevezés, jóllehet a három közösség önálló jogalanyisága (így neve is) még évtizedekig megmaradt. Az ESZAK Főhatósága, az EGK és az Euratom Bizottságai beolvadtak egy közös </a:t>
            </a:r>
            <a:r>
              <a:rPr lang="hu-HU" sz="1200" u="none" strike="noStrike" kern="1200" dirty="0" smtClean="0">
                <a:solidFill>
                  <a:schemeClr val="tx1"/>
                </a:solidFill>
                <a:effectLst/>
                <a:latin typeface="+mn-lt"/>
                <a:ea typeface="+mn-ea"/>
                <a:cs typeface="+mn-cs"/>
                <a:hlinkClick r:id="rId3"/>
              </a:rPr>
              <a:t>Bizottságba</a:t>
            </a:r>
            <a:r>
              <a:rPr lang="hu-HU" sz="1200" kern="1200" dirty="0" smtClean="0">
                <a:solidFill>
                  <a:schemeClr val="tx1"/>
                </a:solidFill>
                <a:effectLst/>
                <a:latin typeface="+mn-lt"/>
                <a:ea typeface="+mn-ea"/>
                <a:cs typeface="+mn-cs"/>
              </a:rPr>
              <a:t>, valamint a három szervezet Tanácsai is egy közös Tanáccsá váltak. A Közgyűlés és a Bíróság kezdettől fogva közös intézmények voltak, és ezen az Egyesülési Szerződés sem változtatott.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gazdasági integráció a vámunió mellett, ekkorra már a közös piac szintjére lépett. A </a:t>
            </a:r>
            <a:r>
              <a:rPr lang="hu-HU" sz="1200" b="1" kern="1200" dirty="0" smtClean="0">
                <a:solidFill>
                  <a:schemeClr val="tx1"/>
                </a:solidFill>
                <a:effectLst/>
                <a:latin typeface="+mn-lt"/>
                <a:ea typeface="+mn-ea"/>
                <a:cs typeface="+mn-cs"/>
              </a:rPr>
              <a:t>vámunió</a:t>
            </a:r>
            <a:r>
              <a:rPr lang="hu-HU" sz="1200" kern="1200" dirty="0" smtClean="0">
                <a:solidFill>
                  <a:schemeClr val="tx1"/>
                </a:solidFill>
                <a:effectLst/>
                <a:latin typeface="+mn-lt"/>
                <a:ea typeface="+mn-ea"/>
                <a:cs typeface="+mn-cs"/>
              </a:rPr>
              <a:t> szabályainál fogva a közösségben részes tagállamok eltörölték az egymás közötti kereskedelemben korábban alkalmazott </a:t>
            </a:r>
            <a:r>
              <a:rPr lang="hu-HU" sz="1200" b="1" kern="1200" dirty="0" smtClean="0">
                <a:solidFill>
                  <a:schemeClr val="tx1"/>
                </a:solidFill>
                <a:effectLst/>
                <a:latin typeface="+mn-lt"/>
                <a:ea typeface="+mn-ea"/>
                <a:cs typeface="+mn-cs"/>
              </a:rPr>
              <a:t>belső vámokat</a:t>
            </a:r>
            <a:r>
              <a:rPr lang="hu-HU" sz="1200" kern="1200" dirty="0" smtClean="0">
                <a:solidFill>
                  <a:schemeClr val="tx1"/>
                </a:solidFill>
                <a:effectLst/>
                <a:latin typeface="+mn-lt"/>
                <a:ea typeface="+mn-ea"/>
                <a:cs typeface="+mn-cs"/>
              </a:rPr>
              <a:t>, és vám hatású kereskedelmi korlátokat. Egyidejűleg a közösség területére érkező árukkal szemben alkalmazott </a:t>
            </a:r>
            <a:r>
              <a:rPr lang="hu-HU" sz="1200" b="1" kern="1200" dirty="0" smtClean="0">
                <a:solidFill>
                  <a:schemeClr val="tx1"/>
                </a:solidFill>
                <a:effectLst/>
                <a:latin typeface="+mn-lt"/>
                <a:ea typeface="+mn-ea"/>
                <a:cs typeface="+mn-cs"/>
              </a:rPr>
              <a:t>külső vámokat </a:t>
            </a:r>
            <a:r>
              <a:rPr lang="hu-HU" sz="1200" kern="1200" dirty="0" smtClean="0">
                <a:solidFill>
                  <a:schemeClr val="tx1"/>
                </a:solidFill>
                <a:effectLst/>
                <a:latin typeface="+mn-lt"/>
                <a:ea typeface="+mn-ea"/>
                <a:cs typeface="+mn-cs"/>
              </a:rPr>
              <a:t>is összehangolták, annak érdekében, hogy a közösség területére bármely irányból érkező áru ugyanolyan vám alapján kerüljön beléptetésre. A vámunió természetszerűleg csak az áruk szabad mozgását lehet képes biztosítani. A </a:t>
            </a:r>
            <a:r>
              <a:rPr lang="hu-HU" sz="1200" b="1" kern="1200" dirty="0" smtClean="0">
                <a:solidFill>
                  <a:schemeClr val="tx1"/>
                </a:solidFill>
                <a:effectLst/>
                <a:latin typeface="+mn-lt"/>
                <a:ea typeface="+mn-ea"/>
                <a:cs typeface="+mn-cs"/>
              </a:rPr>
              <a:t>közös piac</a:t>
            </a:r>
            <a:r>
              <a:rPr lang="hu-HU" sz="1200" kern="1200" dirty="0" smtClean="0">
                <a:solidFill>
                  <a:schemeClr val="tx1"/>
                </a:solidFill>
                <a:effectLst/>
                <a:latin typeface="+mn-lt"/>
                <a:ea typeface="+mn-ea"/>
                <a:cs typeface="+mn-cs"/>
              </a:rPr>
              <a:t> ezzel szemben olyan intézkedések és jogi szabályok meghozatalát igényli, amely a tagállamok piacai között a </a:t>
            </a:r>
            <a:r>
              <a:rPr lang="hu-HU" sz="1200" b="1" kern="1200" dirty="0" smtClean="0">
                <a:solidFill>
                  <a:schemeClr val="tx1"/>
                </a:solidFill>
                <a:effectLst/>
                <a:latin typeface="+mn-lt"/>
                <a:ea typeface="+mn-ea"/>
                <a:cs typeface="+mn-cs"/>
              </a:rPr>
              <a:t>termelési tényezők összes fajtáját</a:t>
            </a:r>
            <a:r>
              <a:rPr lang="hu-HU" sz="1200" kern="1200" dirty="0" smtClean="0">
                <a:solidFill>
                  <a:schemeClr val="tx1"/>
                </a:solidFill>
                <a:effectLst/>
                <a:latin typeface="+mn-lt"/>
                <a:ea typeface="+mn-ea"/>
                <a:cs typeface="+mn-cs"/>
              </a:rPr>
              <a:t>, tehát az áruk mellett a szolgáltatások, a tőke és a munkaerő, </a:t>
            </a:r>
            <a:r>
              <a:rPr lang="hu-HU" sz="1200" b="1" kern="1200" dirty="0" smtClean="0">
                <a:solidFill>
                  <a:schemeClr val="tx1"/>
                </a:solidFill>
                <a:effectLst/>
                <a:latin typeface="+mn-lt"/>
                <a:ea typeface="+mn-ea"/>
                <a:cs typeface="+mn-cs"/>
              </a:rPr>
              <a:t>szabad áramlását</a:t>
            </a:r>
            <a:r>
              <a:rPr lang="hu-HU" sz="1200" kern="1200" dirty="0" smtClean="0">
                <a:solidFill>
                  <a:schemeClr val="tx1"/>
                </a:solidFill>
                <a:effectLst/>
                <a:latin typeface="+mn-lt"/>
                <a:ea typeface="+mn-ea"/>
                <a:cs typeface="+mn-cs"/>
              </a:rPr>
              <a:t> is lehetővé teszi.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szervezetek hatáskörét tekintve, az ESZAK és az Euratom működési területe pontosan lehatárolt volt, ezért az EGK lett a közös piac működését biztosító általános hatáskörű szervezet a közösségi jogalkotás legfőbb platformja. </a:t>
            </a:r>
          </a:p>
          <a:p>
            <a:r>
              <a:rPr lang="hu-HU" sz="1200" kern="1200" dirty="0" smtClean="0">
                <a:solidFill>
                  <a:schemeClr val="tx1"/>
                </a:solidFill>
                <a:effectLst/>
                <a:latin typeface="+mn-lt"/>
                <a:ea typeface="+mn-ea"/>
                <a:cs typeface="+mn-cs"/>
              </a:rPr>
              <a:t>A közös piac létrehozásához szükséges megannyi jogalkotási feladat a közösség döntéshozatali modelljét állandó kihívás elé állította.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jogalkotás kezdetben két intézmény között került megosztásra a Bizottságot illette meg a kezdeményezés joga, a jogi aktus elfogadásáról pedig a Miniszterek Tanácsa volt jogosult dönteni. (Más intézmények ekkor még csak konzultációs, egyetértési joggal támogathatták a jogi aktusok elfogadását.)  Amint arra már utaltunk a döntéshozatalban egyszerre kellett érvényesülnie a közösségi és a nemzeti érdeknek.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Utóbbival összefüggésben kell szólni a </a:t>
            </a:r>
            <a:r>
              <a:rPr lang="hu-HU" sz="1200" b="1" kern="1200" dirty="0" smtClean="0">
                <a:solidFill>
                  <a:schemeClr val="tx1"/>
                </a:solidFill>
                <a:effectLst/>
                <a:latin typeface="+mn-lt"/>
                <a:ea typeface="+mn-ea"/>
                <a:cs typeface="+mn-cs"/>
              </a:rPr>
              <a:t>Tanács (másként Miniszterek Tanácsa) összetételéről, illetve döntéshozatali rendszeréről</a:t>
            </a:r>
            <a:r>
              <a:rPr lang="hu-HU" sz="1200" kern="1200" dirty="0" smtClean="0">
                <a:solidFill>
                  <a:schemeClr val="tx1"/>
                </a:solidFill>
                <a:effectLst/>
                <a:latin typeface="+mn-lt"/>
                <a:ea typeface="+mn-ea"/>
                <a:cs typeface="+mn-cs"/>
              </a:rPr>
              <a:t>. A Tanácsban a tagállamok minisztereik útján képviseltetik magukat. Ezért a Tanács működése szakpolitikai területek szerint szerveződő tanácsi formációk keretében valósul meg. Vagyis a Miniszterek Tanácsát, nem egy állandó plénumként kell elképzelni, hanem tematikusan, aktuálisan érintett miniszteri </a:t>
            </a:r>
            <a:r>
              <a:rPr lang="hu-HU" sz="1200" b="1" kern="1200" dirty="0" smtClean="0">
                <a:solidFill>
                  <a:schemeClr val="tx1"/>
                </a:solidFill>
                <a:effectLst/>
                <a:latin typeface="+mn-lt"/>
                <a:ea typeface="+mn-ea"/>
                <a:cs typeface="+mn-cs"/>
              </a:rPr>
              <a:t>tanácsi formációval</a:t>
            </a:r>
            <a:r>
              <a:rPr lang="hu-HU" sz="1200" kern="1200" dirty="0" smtClean="0">
                <a:solidFill>
                  <a:schemeClr val="tx1"/>
                </a:solidFill>
                <a:effectLst/>
                <a:latin typeface="+mn-lt"/>
                <a:ea typeface="+mn-ea"/>
                <a:cs typeface="+mn-cs"/>
              </a:rPr>
              <a:t> kell azonosítani.  </a:t>
            </a:r>
            <a:br>
              <a:rPr lang="hu-HU" sz="1200" kern="1200" dirty="0" smtClean="0">
                <a:solidFill>
                  <a:schemeClr val="tx1"/>
                </a:solidFill>
                <a:effectLst/>
                <a:latin typeface="+mn-lt"/>
                <a:ea typeface="+mn-ea"/>
                <a:cs typeface="+mn-cs"/>
              </a:rPr>
            </a:br>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Tanács a Bizottság kezdeményezéséről hosszú ideig (az Európai Parlament szerepkörének megerősödéséig) társjogalkotó nélkül, és jellemzően egyhangú döntéshozatal útján hozott döntést. Az </a:t>
            </a:r>
            <a:r>
              <a:rPr lang="hu-HU" sz="1200" b="1" kern="1200" dirty="0" smtClean="0">
                <a:solidFill>
                  <a:schemeClr val="tx1"/>
                </a:solidFill>
                <a:effectLst/>
                <a:latin typeface="+mn-lt"/>
                <a:ea typeface="+mn-ea"/>
                <a:cs typeface="+mn-cs"/>
              </a:rPr>
              <a:t>egyhangú döntéshozatal</a:t>
            </a:r>
            <a:r>
              <a:rPr lang="hu-HU" sz="1200" kern="1200" dirty="0" smtClean="0">
                <a:solidFill>
                  <a:schemeClr val="tx1"/>
                </a:solidFill>
                <a:effectLst/>
                <a:latin typeface="+mn-lt"/>
                <a:ea typeface="+mn-ea"/>
                <a:cs typeface="+mn-cs"/>
              </a:rPr>
              <a:t> azt jelenti, hogy a Tanácsban résztvevő miniszterek mindegyikének egy szavazata van, szavazataik egyenlő súllyal bírnak, és döntéshez az összes szavazat szükséges. Másként megfogalmazva: akár egy szavazateltérés is a döntés megvétózását jelentheti.</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egyhangúságot kívánó eljárásrend az integrációs folyamat elején még tartható volt, kevés számú tagállam, és kevésbé sokszínű jogalkotási szükséglet mellett. Az idő </a:t>
            </a:r>
            <a:r>
              <a:rPr lang="hu-HU" sz="1200" kern="1200" dirty="0" err="1" smtClean="0">
                <a:solidFill>
                  <a:schemeClr val="tx1"/>
                </a:solidFill>
                <a:effectLst/>
                <a:latin typeface="+mn-lt"/>
                <a:ea typeface="+mn-ea"/>
                <a:cs typeface="+mn-cs"/>
              </a:rPr>
              <a:t>előrehaladtával</a:t>
            </a:r>
            <a:r>
              <a:rPr lang="hu-HU" sz="1200" kern="1200" dirty="0" smtClean="0">
                <a:solidFill>
                  <a:schemeClr val="tx1"/>
                </a:solidFill>
                <a:effectLst/>
                <a:latin typeface="+mn-lt"/>
                <a:ea typeface="+mn-ea"/>
                <a:cs typeface="+mn-cs"/>
              </a:rPr>
              <a:t>, különösen pedig új tagállamok csatlakozásával, egyre erőteljesebb igénnyé vált a </a:t>
            </a:r>
            <a:r>
              <a:rPr lang="hu-HU" sz="1200" b="1" kern="1200" dirty="0" smtClean="0">
                <a:solidFill>
                  <a:schemeClr val="tx1"/>
                </a:solidFill>
                <a:effectLst/>
                <a:latin typeface="+mn-lt"/>
                <a:ea typeface="+mn-ea"/>
                <a:cs typeface="+mn-cs"/>
              </a:rPr>
              <a:t>minősített többségi döntéshozatal</a:t>
            </a:r>
            <a:r>
              <a:rPr lang="hu-HU" sz="1200" kern="1200" dirty="0" smtClean="0">
                <a:solidFill>
                  <a:schemeClr val="tx1"/>
                </a:solidFill>
                <a:effectLst/>
                <a:latin typeface="+mn-lt"/>
                <a:ea typeface="+mn-ea"/>
                <a:cs typeface="+mn-cs"/>
              </a:rPr>
              <a:t> széleskörű kiterjesztése. A minősített többségi döntéshozatal azt jelenti, hogy a tagállamok miniszterei a szerződésekben megállapított súlyú szavazatok szerint adhatják le voksukat. A szavazatok erőssége az államok területét, és lakosságszámát figyelembe véve került súlyozásra, és az integráció fejlődésével a reformok állandó tárgya maradt. (2. tanári</a:t>
            </a:r>
            <a:r>
              <a:rPr lang="hu-HU" sz="1200" kern="1200" baseline="0" dirty="0" smtClean="0">
                <a:solidFill>
                  <a:schemeClr val="tx1"/>
                </a:solidFill>
                <a:effectLst/>
                <a:latin typeface="+mn-lt"/>
                <a:ea typeface="+mn-ea"/>
                <a:cs typeface="+mn-cs"/>
              </a:rPr>
              <a:t> magyarázat/feladat)</a:t>
            </a:r>
            <a:endParaRPr lang="hu-HU" sz="1200"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intézményrendszer megszilárdulását a ’80-as évek felé közeledve két fontos tényező állította kihívások elé. Egyfelől a </a:t>
            </a:r>
            <a:r>
              <a:rPr lang="hu-HU" sz="1200" b="1" kern="1200" dirty="0" smtClean="0">
                <a:solidFill>
                  <a:schemeClr val="tx1"/>
                </a:solidFill>
                <a:effectLst/>
                <a:latin typeface="+mn-lt"/>
                <a:ea typeface="+mn-ea"/>
                <a:cs typeface="+mn-cs"/>
              </a:rPr>
              <a:t>’70-es évek olajválsága</a:t>
            </a:r>
            <a:r>
              <a:rPr lang="hu-HU" sz="1200" kern="1200" dirty="0" smtClean="0">
                <a:solidFill>
                  <a:schemeClr val="tx1"/>
                </a:solidFill>
                <a:effectLst/>
                <a:latin typeface="+mn-lt"/>
                <a:ea typeface="+mn-ea"/>
                <a:cs typeface="+mn-cs"/>
              </a:rPr>
              <a:t> miatt bekövetkezett gazdasági válság hatásai, másfelől a </a:t>
            </a:r>
            <a:r>
              <a:rPr lang="hu-HU" sz="1200" b="1" kern="1200" dirty="0" smtClean="0">
                <a:solidFill>
                  <a:schemeClr val="tx1"/>
                </a:solidFill>
                <a:effectLst/>
                <a:latin typeface="+mn-lt"/>
                <a:ea typeface="+mn-ea"/>
                <a:cs typeface="+mn-cs"/>
              </a:rPr>
              <a:t>bővítés-mélyítés</a:t>
            </a:r>
            <a:r>
              <a:rPr lang="hu-HU" sz="1200" kern="1200" dirty="0" smtClean="0">
                <a:solidFill>
                  <a:schemeClr val="tx1"/>
                </a:solidFill>
                <a:effectLst/>
                <a:latin typeface="+mn-lt"/>
                <a:ea typeface="+mn-ea"/>
                <a:cs typeface="+mn-cs"/>
              </a:rPr>
              <a:t> dilemmája. A gazdasági válság kezelése ugyanis több szempontból is megkívánta az integráció további mélyítését, és a közös piac addigra kiépült szintjének meghaladását és az egységes piac felé való </a:t>
            </a:r>
            <a:r>
              <a:rPr lang="hu-HU" sz="1200" kern="1200" dirty="0" err="1" smtClean="0">
                <a:solidFill>
                  <a:schemeClr val="tx1"/>
                </a:solidFill>
                <a:effectLst/>
                <a:latin typeface="+mn-lt"/>
                <a:ea typeface="+mn-ea"/>
                <a:cs typeface="+mn-cs"/>
              </a:rPr>
              <a:t>továbblépést</a:t>
            </a:r>
            <a:r>
              <a:rPr lang="hu-HU" sz="1200" kern="1200" dirty="0" smtClean="0">
                <a:solidFill>
                  <a:schemeClr val="tx1"/>
                </a:solidFill>
                <a:effectLst/>
                <a:latin typeface="+mn-lt"/>
                <a:ea typeface="+mn-ea"/>
                <a:cs typeface="+mn-cs"/>
              </a:rPr>
              <a:t>. Ez technikailag a döntéshozatal felgyorsítását, és a minősített többségi döntéshozatal új szakpolitikai területekre való kiterjesztését kívánta meg. Ugyanakkor a piac méretének bővítésével (1973. Dánia, Egyesült Királyság és Írország; 1986. Portugália és Spanyolország; 1981. Görögország) járó első hatások a döntéshozatali rendben és a Tanácson belüli erőviszonyok megváltozásában szükségszerű ellenhatást keltettek. E helyzetre az integráció az </a:t>
            </a:r>
            <a:r>
              <a:rPr lang="hu-HU" sz="1200" b="1" kern="1200" dirty="0" smtClean="0">
                <a:solidFill>
                  <a:schemeClr val="tx1"/>
                </a:solidFill>
                <a:effectLst/>
                <a:latin typeface="+mn-lt"/>
                <a:ea typeface="+mn-ea"/>
                <a:cs typeface="+mn-cs"/>
              </a:rPr>
              <a:t>Egységes Európai Okmány </a:t>
            </a:r>
            <a:r>
              <a:rPr lang="hu-HU" sz="1200" kern="1200" dirty="0" smtClean="0">
                <a:solidFill>
                  <a:schemeClr val="tx1"/>
                </a:solidFill>
                <a:effectLst/>
                <a:latin typeface="+mn-lt"/>
                <a:ea typeface="+mn-ea"/>
                <a:cs typeface="+mn-cs"/>
              </a:rPr>
              <a:t>(1986) elfogadásával reagált, amely a Római Szerződés első fontos átdolgozását jelentette.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Okmány biztosította a reformok intézményi-technikai hátterét, tartalmi és ütemtervét pedig az Európai Bizottság akkori elnöke (Jacques </a:t>
            </a:r>
            <a:r>
              <a:rPr lang="hu-HU" sz="1200" kern="1200" dirty="0" err="1" smtClean="0">
                <a:solidFill>
                  <a:schemeClr val="tx1"/>
                </a:solidFill>
                <a:effectLst/>
                <a:latin typeface="+mn-lt"/>
                <a:ea typeface="+mn-ea"/>
                <a:cs typeface="+mn-cs"/>
              </a:rPr>
              <a:t>Delors</a:t>
            </a:r>
            <a:r>
              <a:rPr lang="hu-HU" sz="1200" kern="1200" dirty="0" smtClean="0">
                <a:solidFill>
                  <a:schemeClr val="tx1"/>
                </a:solidFill>
                <a:effectLst/>
                <a:latin typeface="+mn-lt"/>
                <a:ea typeface="+mn-ea"/>
                <a:cs typeface="+mn-cs"/>
              </a:rPr>
              <a:t>) által vezetett munkabizottság javaslata fogta össze a válságkezelés, és az egységes piac kiteljesítését célzó kívánalom megvalósítási tervét. A </a:t>
            </a:r>
            <a:r>
              <a:rPr lang="hu-HU" sz="1200" b="1" kern="1200" dirty="0" err="1" smtClean="0">
                <a:solidFill>
                  <a:schemeClr val="tx1"/>
                </a:solidFill>
                <a:effectLst/>
                <a:latin typeface="+mn-lt"/>
                <a:ea typeface="+mn-ea"/>
                <a:cs typeface="+mn-cs"/>
              </a:rPr>
              <a:t>Delors</a:t>
            </a:r>
            <a:r>
              <a:rPr lang="hu-HU" sz="1200" b="1" kern="1200" dirty="0" smtClean="0">
                <a:solidFill>
                  <a:schemeClr val="tx1"/>
                </a:solidFill>
                <a:effectLst/>
                <a:latin typeface="+mn-lt"/>
                <a:ea typeface="+mn-ea"/>
                <a:cs typeface="+mn-cs"/>
              </a:rPr>
              <a:t>-jelentés</a:t>
            </a:r>
            <a:r>
              <a:rPr lang="hu-HU" sz="1200" kern="1200" dirty="0" smtClean="0">
                <a:solidFill>
                  <a:schemeClr val="tx1"/>
                </a:solidFill>
                <a:effectLst/>
                <a:latin typeface="+mn-lt"/>
                <a:ea typeface="+mn-ea"/>
                <a:cs typeface="+mn-cs"/>
              </a:rPr>
              <a:t> körülbelül </a:t>
            </a:r>
            <a:r>
              <a:rPr lang="hu-HU" sz="1200" b="1" kern="1200" dirty="0" smtClean="0">
                <a:solidFill>
                  <a:schemeClr val="tx1"/>
                </a:solidFill>
                <a:effectLst/>
                <a:latin typeface="+mn-lt"/>
                <a:ea typeface="+mn-ea"/>
                <a:cs typeface="+mn-cs"/>
              </a:rPr>
              <a:t>280 uniós jogszabály</a:t>
            </a:r>
            <a:r>
              <a:rPr lang="hu-HU" sz="1200" kern="1200" dirty="0" smtClean="0">
                <a:solidFill>
                  <a:schemeClr val="tx1"/>
                </a:solidFill>
                <a:effectLst/>
                <a:latin typeface="+mn-lt"/>
                <a:ea typeface="+mn-ea"/>
                <a:cs typeface="+mn-cs"/>
              </a:rPr>
              <a:t> elfogadásának segítségével kívánta egységesebbé tenni a felaprózott közös piacot. Ezen jogszabályok gyors elfogadása érdekében számos területen kellett módosításokat bevezetni: a Tanács döntéshozatali eljárásában, a Bizottság és a Parlament jogköreiben valamint a Közösség hatáskörei kiterjesztésében is.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reformoknak köszönhetően az addig alapvetően két intézmény (Bizottság, Tanács) között megoszlott jogalkotás folyamata egyre inkább három pólusúvá vált. Az </a:t>
            </a:r>
            <a:r>
              <a:rPr lang="hu-HU" sz="1200" b="1" kern="1200" dirty="0" smtClean="0">
                <a:solidFill>
                  <a:schemeClr val="tx1"/>
                </a:solidFill>
                <a:effectLst/>
                <a:latin typeface="+mn-lt"/>
                <a:ea typeface="+mn-ea"/>
                <a:cs typeface="+mn-cs"/>
              </a:rPr>
              <a:t>Európai Parlament</a:t>
            </a:r>
            <a:r>
              <a:rPr lang="hu-HU" sz="1200" kern="1200" dirty="0" smtClean="0">
                <a:solidFill>
                  <a:schemeClr val="tx1"/>
                </a:solidFill>
                <a:effectLst/>
                <a:latin typeface="+mn-lt"/>
                <a:ea typeface="+mn-ea"/>
                <a:cs typeface="+mn-cs"/>
              </a:rPr>
              <a:t>, amely a ’70-es évek végétől egyre erőteljesebb szerepkörre tört, jelentős jogosítványokhoz jutott a jogalkotásban, mint például a vétó, vagy a </a:t>
            </a:r>
            <a:r>
              <a:rPr lang="hu-HU" sz="1200" kern="1200" dirty="0" err="1" smtClean="0">
                <a:solidFill>
                  <a:schemeClr val="tx1"/>
                </a:solidFill>
                <a:effectLst/>
                <a:latin typeface="+mn-lt"/>
                <a:ea typeface="+mn-ea"/>
                <a:cs typeface="+mn-cs"/>
              </a:rPr>
              <a:t>kétolvasatos</a:t>
            </a:r>
            <a:r>
              <a:rPr lang="hu-HU" sz="1200" kern="1200" dirty="0" smtClean="0">
                <a:solidFill>
                  <a:schemeClr val="tx1"/>
                </a:solidFill>
                <a:effectLst/>
                <a:latin typeface="+mn-lt"/>
                <a:ea typeface="+mn-ea"/>
                <a:cs typeface="+mn-cs"/>
              </a:rPr>
              <a:t> eljárás.</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Egységes Európai Okmánynak vitathatatlan érdeme, hogy egyre több területre terjesztette ki a minősített többségi döntéshozatalt, ami gyorsította az eljárásokat. Ugyanakkor az Európai Parlament bevonásával, és a sokasodó nemzeti érdekekkel további fékek is kerültek a rendszerbe. Az Okmánnyal került felállításra az </a:t>
            </a:r>
            <a:r>
              <a:rPr lang="hu-HU" sz="1200" b="1" kern="1200" dirty="0" smtClean="0">
                <a:solidFill>
                  <a:schemeClr val="tx1"/>
                </a:solidFill>
                <a:effectLst/>
                <a:latin typeface="+mn-lt"/>
                <a:ea typeface="+mn-ea"/>
                <a:cs typeface="+mn-cs"/>
              </a:rPr>
              <a:t>Európai Tanács</a:t>
            </a:r>
            <a:r>
              <a:rPr lang="hu-HU" sz="1200" kern="1200" dirty="0" smtClean="0">
                <a:solidFill>
                  <a:schemeClr val="tx1"/>
                </a:solidFill>
                <a:effectLst/>
                <a:latin typeface="+mn-lt"/>
                <a:ea typeface="+mn-ea"/>
                <a:cs typeface="+mn-cs"/>
              </a:rPr>
              <a:t>, amely ettől fogva hivatalos keretet adott az </a:t>
            </a:r>
            <a:r>
              <a:rPr lang="hu-HU" sz="1200" b="1" kern="1200" dirty="0" smtClean="0">
                <a:solidFill>
                  <a:schemeClr val="tx1"/>
                </a:solidFill>
                <a:effectLst/>
                <a:latin typeface="+mn-lt"/>
                <a:ea typeface="+mn-ea"/>
                <a:cs typeface="+mn-cs"/>
              </a:rPr>
              <a:t>állam- és kormányfők konferenciáinak és csúcstalálkozóinak</a:t>
            </a:r>
            <a:r>
              <a:rPr lang="hu-HU" sz="1200" kern="1200" dirty="0" smtClean="0">
                <a:solidFill>
                  <a:schemeClr val="tx1"/>
                </a:solidFill>
                <a:effectLst/>
                <a:latin typeface="+mn-lt"/>
                <a:ea typeface="+mn-ea"/>
                <a:cs typeface="+mn-cs"/>
              </a:rPr>
              <a:t>, ugyanakkor döntéshozatali jogkörrel nem rendelkezett. Továbbá számos előrelépés történt a </a:t>
            </a:r>
            <a:r>
              <a:rPr lang="hu-HU" sz="1200" b="1" kern="1200" dirty="0" smtClean="0">
                <a:solidFill>
                  <a:schemeClr val="tx1"/>
                </a:solidFill>
                <a:effectLst/>
                <a:latin typeface="+mn-lt"/>
                <a:ea typeface="+mn-ea"/>
                <a:cs typeface="+mn-cs"/>
              </a:rPr>
              <a:t>szakpolitikák fejlődése</a:t>
            </a:r>
            <a:r>
              <a:rPr lang="hu-HU" sz="1200" kern="1200" dirty="0" smtClean="0">
                <a:solidFill>
                  <a:schemeClr val="tx1"/>
                </a:solidFill>
                <a:effectLst/>
                <a:latin typeface="+mn-lt"/>
                <a:ea typeface="+mn-ea"/>
                <a:cs typeface="+mn-cs"/>
              </a:rPr>
              <a:t>, különösen a szociálpolitika, a regionális politika, a környezetvédelmi politika, valamint a kutatás és fejlesztés területein, illetve a kohéziós politikát illetően.  (3.</a:t>
            </a:r>
            <a:r>
              <a:rPr lang="hu-HU" sz="1200" kern="1200" baseline="0" dirty="0" smtClean="0">
                <a:solidFill>
                  <a:schemeClr val="tx1"/>
                </a:solidFill>
                <a:effectLst/>
                <a:latin typeface="+mn-lt"/>
                <a:ea typeface="+mn-ea"/>
                <a:cs typeface="+mn-cs"/>
              </a:rPr>
              <a:t> megállító kérdés)</a:t>
            </a:r>
            <a:endParaRPr lang="hu-HU" sz="1200"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közös piac és az egységes piac első pillantásra hasonló fogalmaknak tűnnek, tartalmilag azonban hatalmas távolság van a két integrációs szint között, amit néhány gondolattal szükséges tisztázni. Érdemes afelől megközelíteni mindezt, hogy milyen típusú intézkedések szükségesek egyik illetve másik integrációs szint kialakításához. </a:t>
            </a:r>
          </a:p>
          <a:p>
            <a:r>
              <a:rPr lang="hu-HU" sz="1200" kern="1200" dirty="0" smtClean="0">
                <a:solidFill>
                  <a:schemeClr val="tx1"/>
                </a:solidFill>
                <a:effectLst/>
                <a:latin typeface="+mn-lt"/>
                <a:ea typeface="+mn-ea"/>
                <a:cs typeface="+mn-cs"/>
              </a:rPr>
              <a:t/>
            </a:r>
            <a:br>
              <a:rPr lang="hu-HU" sz="1200" kern="1200" dirty="0" smtClean="0">
                <a:solidFill>
                  <a:schemeClr val="tx1"/>
                </a:solidFill>
                <a:effectLst/>
                <a:latin typeface="+mn-lt"/>
                <a:ea typeface="+mn-ea"/>
                <a:cs typeface="+mn-cs"/>
              </a:rPr>
            </a:br>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a:t>
            </a:r>
            <a:r>
              <a:rPr lang="hu-HU" sz="1200" b="1" kern="1200" dirty="0" smtClean="0">
                <a:solidFill>
                  <a:schemeClr val="tx1"/>
                </a:solidFill>
                <a:effectLst/>
                <a:latin typeface="+mn-lt"/>
                <a:ea typeface="+mn-ea"/>
                <a:cs typeface="+mn-cs"/>
              </a:rPr>
              <a:t>közös piac</a:t>
            </a:r>
            <a:r>
              <a:rPr lang="hu-HU" sz="1200" kern="1200" dirty="0" smtClean="0">
                <a:solidFill>
                  <a:schemeClr val="tx1"/>
                </a:solidFill>
                <a:effectLst/>
                <a:latin typeface="+mn-lt"/>
                <a:ea typeface="+mn-ea"/>
                <a:cs typeface="+mn-cs"/>
              </a:rPr>
              <a:t> célja elsődlegesen a négy alapszabadság, és annak holdudvarát jelentő gazdasági szakpolitikák (kereskedelempolitika, vámpolitika, közösségi versenypolitika stb.) határon átnyúló érvényesülésének </a:t>
            </a:r>
            <a:r>
              <a:rPr lang="hu-HU" sz="1200" b="1" kern="1200" dirty="0" smtClean="0">
                <a:solidFill>
                  <a:schemeClr val="tx1"/>
                </a:solidFill>
                <a:effectLst/>
                <a:latin typeface="+mn-lt"/>
                <a:ea typeface="+mn-ea"/>
                <a:cs typeface="+mn-cs"/>
              </a:rPr>
              <a:t>előfeltételeit </a:t>
            </a:r>
            <a:r>
              <a:rPr lang="hu-HU" sz="1200" kern="1200" dirty="0" smtClean="0">
                <a:solidFill>
                  <a:schemeClr val="tx1"/>
                </a:solidFill>
                <a:effectLst/>
                <a:latin typeface="+mn-lt"/>
                <a:ea typeface="+mn-ea"/>
                <a:cs typeface="+mn-cs"/>
              </a:rPr>
              <a:t>kialakítani. Ezért ez a szint szükségszerűen megelőzi az egységes belső piacot, és jellemzően olyan szabályok és intézkedések elfogadását igényli, amelyek arra kötelezik a tagállamokat, hogy számolják fel (</a:t>
            </a:r>
            <a:r>
              <a:rPr lang="hu-HU" sz="1200" b="1" kern="1200" dirty="0" smtClean="0">
                <a:solidFill>
                  <a:schemeClr val="tx1"/>
                </a:solidFill>
                <a:effectLst/>
                <a:latin typeface="+mn-lt"/>
                <a:ea typeface="+mn-ea"/>
                <a:cs typeface="+mn-cs"/>
              </a:rPr>
              <a:t>dereguláció</a:t>
            </a:r>
            <a:r>
              <a:rPr lang="hu-HU" sz="1200" kern="1200" dirty="0" smtClean="0">
                <a:solidFill>
                  <a:schemeClr val="tx1"/>
                </a:solidFill>
                <a:effectLst/>
                <a:latin typeface="+mn-lt"/>
                <a:ea typeface="+mn-ea"/>
                <a:cs typeface="+mn-cs"/>
              </a:rPr>
              <a:t>) a nemzeti szabályozásukban az áruk, a munkaerő, a szolgáltatások és a tőke határon átnyúló szabad áramlása ellen ható akadályokat.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Például a munkavállalás feltételeinél töröljék el azokat a nemzeti szabályokat, amelyek az adott állam </a:t>
            </a:r>
            <a:r>
              <a:rPr lang="hu-HU" sz="1200" kern="1200" dirty="0" err="1" smtClean="0">
                <a:solidFill>
                  <a:schemeClr val="tx1"/>
                </a:solidFill>
                <a:effectLst/>
                <a:latin typeface="+mn-lt"/>
                <a:ea typeface="+mn-ea"/>
                <a:cs typeface="+mn-cs"/>
              </a:rPr>
              <a:t>állampolgárait</a:t>
            </a:r>
            <a:r>
              <a:rPr lang="hu-HU" sz="1200" kern="1200" dirty="0" smtClean="0">
                <a:solidFill>
                  <a:schemeClr val="tx1"/>
                </a:solidFill>
                <a:effectLst/>
                <a:latin typeface="+mn-lt"/>
                <a:ea typeface="+mn-ea"/>
                <a:cs typeface="+mn-cs"/>
              </a:rPr>
              <a:t> előnyösebb helyzetbe helyezik a többi tagállam </a:t>
            </a:r>
            <a:r>
              <a:rPr lang="hu-HU" sz="1200" kern="1200" dirty="0" err="1" smtClean="0">
                <a:solidFill>
                  <a:schemeClr val="tx1"/>
                </a:solidFill>
                <a:effectLst/>
                <a:latin typeface="+mn-lt"/>
                <a:ea typeface="+mn-ea"/>
                <a:cs typeface="+mn-cs"/>
              </a:rPr>
              <a:t>állampolgáraihoz</a:t>
            </a:r>
            <a:r>
              <a:rPr lang="hu-HU" sz="1200" kern="1200" dirty="0" smtClean="0">
                <a:solidFill>
                  <a:schemeClr val="tx1"/>
                </a:solidFill>
                <a:effectLst/>
                <a:latin typeface="+mn-lt"/>
                <a:ea typeface="+mn-ea"/>
                <a:cs typeface="+mn-cs"/>
              </a:rPr>
              <a:t> képest (nemzeti diszkrimináció tilalma). Az </a:t>
            </a:r>
            <a:r>
              <a:rPr lang="hu-HU" sz="1200" b="1" kern="1200" dirty="0" smtClean="0">
                <a:solidFill>
                  <a:schemeClr val="tx1"/>
                </a:solidFill>
                <a:effectLst/>
                <a:latin typeface="+mn-lt"/>
                <a:ea typeface="+mn-ea"/>
                <a:cs typeface="+mn-cs"/>
              </a:rPr>
              <a:t>egységes belső piac</a:t>
            </a:r>
            <a:r>
              <a:rPr lang="hu-HU" sz="1200" kern="1200" dirty="0" smtClean="0">
                <a:solidFill>
                  <a:schemeClr val="tx1"/>
                </a:solidFill>
                <a:effectLst/>
                <a:latin typeface="+mn-lt"/>
                <a:ea typeface="+mn-ea"/>
                <a:cs typeface="+mn-cs"/>
              </a:rPr>
              <a:t> megvalósítása ehhez képest, már nemcsak a jogi, hanem további technikai és közigazgatási akadályok felszámolását is megkívánja, valamint közösségi szintű szabályok érvényre juttatását, és tagállami intézkedések megtételét is szükségessé teszi .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tagállamok közötti gazdasági kapcsolatokban tehát ettől kezdve a nemzeti elbánás biztosítása felől (</a:t>
            </a:r>
            <a:r>
              <a:rPr lang="hu-HU" sz="1200" b="1" kern="1200" dirty="0" smtClean="0">
                <a:solidFill>
                  <a:schemeClr val="tx1"/>
                </a:solidFill>
                <a:effectLst/>
                <a:latin typeface="+mn-lt"/>
                <a:ea typeface="+mn-ea"/>
                <a:cs typeface="+mn-cs"/>
              </a:rPr>
              <a:t>negatív integráció</a:t>
            </a:r>
            <a:r>
              <a:rPr lang="hu-HU" sz="1200" kern="1200" dirty="0" smtClean="0">
                <a:solidFill>
                  <a:schemeClr val="tx1"/>
                </a:solidFill>
                <a:effectLst/>
                <a:latin typeface="+mn-lt"/>
                <a:ea typeface="+mn-ea"/>
                <a:cs typeface="+mn-cs"/>
              </a:rPr>
              <a:t>) egyre inkább az európai építkezéshez szükséges közösségi jogalkotás és ennek eredményeképpen a nemzeti jogszabályok közelítése (</a:t>
            </a:r>
            <a:r>
              <a:rPr lang="hu-HU" sz="1200" b="1" kern="1200" dirty="0" smtClean="0">
                <a:solidFill>
                  <a:schemeClr val="tx1"/>
                </a:solidFill>
                <a:effectLst/>
                <a:latin typeface="+mn-lt"/>
                <a:ea typeface="+mn-ea"/>
                <a:cs typeface="+mn-cs"/>
              </a:rPr>
              <a:t>pozitív integráció</a:t>
            </a:r>
            <a:r>
              <a:rPr lang="hu-HU" sz="1200" kern="1200" dirty="0" smtClean="0">
                <a:solidFill>
                  <a:schemeClr val="tx1"/>
                </a:solidFill>
                <a:effectLst/>
                <a:latin typeface="+mn-lt"/>
                <a:ea typeface="+mn-ea"/>
                <a:cs typeface="+mn-cs"/>
              </a:rPr>
              <a:t>) felé fordult a figyelem. A pozitív integráció eredményeképp közös értékek, szabályok, jogintézmények kerülnek meghatározásra (Diplomák és szakképesítések kölcsönös elismerése, szociális biztonsági koordináció erősítése). (4. megállító kérdés)</a:t>
            </a:r>
          </a:p>
          <a:p>
            <a:r>
              <a:rPr lang="hu-HU" sz="1200" kern="1200" dirty="0" smtClean="0">
                <a:solidFill>
                  <a:schemeClr val="tx1"/>
                </a:solidFill>
                <a:effectLst/>
                <a:latin typeface="+mn-lt"/>
                <a:ea typeface="+mn-ea"/>
                <a:cs typeface="+mn-cs"/>
              </a:rPr>
              <a:t>Csűrös Gabriella: Az Európai Unió, mint regionális gazdasági integráció egyes pénzügyi jogi aspektusai, PhD Értekezés, Miskolci Egyetem, Deák Ferenc Állam-és Jogtudományi Doktori Iskola, 52.o.</a:t>
            </a:r>
          </a:p>
          <a:p>
            <a:r>
              <a:rPr lang="hu-HU" sz="1200" kern="1200" dirty="0" smtClean="0">
                <a:solidFill>
                  <a:schemeClr val="tx1"/>
                </a:solidFill>
                <a:effectLst/>
                <a:latin typeface="+mn-lt"/>
                <a:ea typeface="+mn-ea"/>
                <a:cs typeface="+mn-cs"/>
              </a:rPr>
              <a:t>Dienes-</a:t>
            </a:r>
            <a:r>
              <a:rPr lang="hu-HU" sz="1200" kern="1200" dirty="0" err="1" smtClean="0">
                <a:solidFill>
                  <a:schemeClr val="tx1"/>
                </a:solidFill>
                <a:effectLst/>
                <a:latin typeface="+mn-lt"/>
                <a:ea typeface="+mn-ea"/>
                <a:cs typeface="+mn-cs"/>
              </a:rPr>
              <a:t>Oehm</a:t>
            </a:r>
            <a:r>
              <a:rPr lang="hu-HU" sz="1200" kern="1200" dirty="0" smtClean="0">
                <a:solidFill>
                  <a:schemeClr val="tx1"/>
                </a:solidFill>
                <a:effectLst/>
                <a:latin typeface="+mn-lt"/>
                <a:ea typeface="+mn-ea"/>
                <a:cs typeface="+mn-cs"/>
              </a:rPr>
              <a:t> Egon: Az Európai Unió egységes belső piaca, Európai Tükör, 2008/1., 8.</a:t>
            </a:r>
          </a:p>
          <a:p>
            <a:endParaRPr lang="hu-HU" dirty="0"/>
          </a:p>
        </p:txBody>
      </p:sp>
      <p:sp>
        <p:nvSpPr>
          <p:cNvPr id="4" name="Dia számának helye 3"/>
          <p:cNvSpPr>
            <a:spLocks noGrp="1"/>
          </p:cNvSpPr>
          <p:nvPr>
            <p:ph type="sldNum" sz="quarter" idx="10"/>
          </p:nvPr>
        </p:nvSpPr>
        <p:spPr/>
        <p:txBody>
          <a:bodyPr/>
          <a:lstStyle/>
          <a:p>
            <a:fld id="{7F1F3E2B-8FAC-4ACD-8EE3-BE374E78EF1E}" type="slidenum">
              <a:rPr lang="hu-HU" smtClean="0"/>
              <a:t>7</a:t>
            </a:fld>
            <a:endParaRPr lang="hu-HU"/>
          </a:p>
        </p:txBody>
      </p:sp>
    </p:spTree>
    <p:extLst>
      <p:ext uri="{BB962C8B-B14F-4D97-AF65-F5344CB8AC3E}">
        <p14:creationId xmlns:p14="http://schemas.microsoft.com/office/powerpoint/2010/main" val="2294794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sz="1200" b="1" i="0" kern="1200" dirty="0" smtClean="0">
                <a:solidFill>
                  <a:schemeClr val="tx1"/>
                </a:solidFill>
                <a:effectLst/>
                <a:latin typeface="+mn-lt"/>
                <a:ea typeface="+mn-ea"/>
                <a:cs typeface="+mn-cs"/>
              </a:rPr>
              <a:t>3.2.2.	Az Európai Unió létrejötte és az intézményi reformfolyamat.</a:t>
            </a:r>
            <a:endParaRPr lang="hu-HU" sz="1200" b="1" i="1"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 Bár az Egységes Európai Okmány több, dinamikus előrelépést hozott az integráció jogi és intézményi kereteiben, világossá vált, hogy mindez nem elég ahhoz, hogy Európa felkészülten nézzen szembe a Szovjetunió felbomlását követő világpolitikai átalakulás társadalmi-gazdasági hatásaival. E korszakot három meghatározó jelenség övezte. 1. Németország </a:t>
            </a:r>
            <a:r>
              <a:rPr lang="hu-HU" sz="1200" kern="1200" dirty="0" err="1" smtClean="0">
                <a:solidFill>
                  <a:schemeClr val="tx1"/>
                </a:solidFill>
                <a:effectLst/>
                <a:latin typeface="+mn-lt"/>
                <a:ea typeface="+mn-ea"/>
                <a:cs typeface="+mn-cs"/>
              </a:rPr>
              <a:t>újraegyesítése</a:t>
            </a:r>
            <a:r>
              <a:rPr lang="hu-HU" sz="1200" kern="1200" dirty="0" smtClean="0">
                <a:solidFill>
                  <a:schemeClr val="tx1"/>
                </a:solidFill>
                <a:effectLst/>
                <a:latin typeface="+mn-lt"/>
                <a:ea typeface="+mn-ea"/>
                <a:cs typeface="+mn-cs"/>
              </a:rPr>
              <a:t> 2. A kelet-közép-európai államok rendszerváltásaként megnyíló új piacok bekapcsolásának lehetősége, és az újabb bővítési hullámok 3. Az elsődlegesen gazdasági ihletésű integrációs célok mellé lépő köz-és társadalompolitikai szemlélet (</a:t>
            </a:r>
            <a:r>
              <a:rPr lang="hu-HU" sz="1200" b="1" kern="1200" dirty="0" smtClean="0">
                <a:solidFill>
                  <a:schemeClr val="tx1"/>
                </a:solidFill>
                <a:effectLst/>
                <a:latin typeface="+mn-lt"/>
                <a:ea typeface="+mn-ea"/>
                <a:cs typeface="+mn-cs"/>
              </a:rPr>
              <a:t>politikai unió</a:t>
            </a:r>
            <a:r>
              <a:rPr lang="hu-HU" sz="1200" kern="1200" dirty="0" smtClean="0">
                <a:solidFill>
                  <a:schemeClr val="tx1"/>
                </a:solidFill>
                <a:effectLst/>
                <a:latin typeface="+mn-lt"/>
                <a:ea typeface="+mn-ea"/>
                <a:cs typeface="+mn-cs"/>
              </a:rPr>
              <a:t>).</a:t>
            </a:r>
          </a:p>
          <a:p>
            <a:r>
              <a:rPr lang="hu-HU" sz="1200" kern="1200" dirty="0" smtClean="0">
                <a:solidFill>
                  <a:schemeClr val="tx1"/>
                </a:solidFill>
                <a:effectLst/>
                <a:latin typeface="+mn-lt"/>
                <a:ea typeface="+mn-ea"/>
                <a:cs typeface="+mn-cs"/>
              </a:rPr>
              <a:t> </a:t>
            </a:r>
          </a:p>
          <a:p>
            <a:r>
              <a:rPr lang="hu-HU" sz="1200" kern="1200" dirty="0" err="1" smtClean="0">
                <a:solidFill>
                  <a:schemeClr val="tx1"/>
                </a:solidFill>
                <a:effectLst/>
                <a:latin typeface="+mn-lt"/>
                <a:ea typeface="+mn-ea"/>
                <a:cs typeface="+mn-cs"/>
              </a:rPr>
              <a:t>Mindezek</a:t>
            </a:r>
            <a:r>
              <a:rPr lang="hu-HU" sz="1200" kern="1200" dirty="0" smtClean="0">
                <a:solidFill>
                  <a:schemeClr val="tx1"/>
                </a:solidFill>
                <a:effectLst/>
                <a:latin typeface="+mn-lt"/>
                <a:ea typeface="+mn-ea"/>
                <a:cs typeface="+mn-cs"/>
              </a:rPr>
              <a:t> a </a:t>
            </a:r>
            <a:r>
              <a:rPr lang="hu-HU" sz="1200" b="1" kern="1200" dirty="0" smtClean="0">
                <a:solidFill>
                  <a:schemeClr val="tx1"/>
                </a:solidFill>
                <a:effectLst/>
                <a:latin typeface="+mn-lt"/>
                <a:ea typeface="+mn-ea"/>
                <a:cs typeface="+mn-cs"/>
              </a:rPr>
              <a:t>Maastrichti Szerződés</a:t>
            </a:r>
            <a:r>
              <a:rPr lang="hu-HU" sz="1200" kern="1200" dirty="0" smtClean="0">
                <a:solidFill>
                  <a:schemeClr val="tx1"/>
                </a:solidFill>
                <a:effectLst/>
                <a:latin typeface="+mn-lt"/>
                <a:ea typeface="+mn-ea"/>
                <a:cs typeface="+mn-cs"/>
              </a:rPr>
              <a:t> (1991) elfogadásához vezettek, amely önmagát már az „Európa népei közötti egyre szorosabb szövetség megvalósításának új fokozataként” nevezi. Ezt a szándékot szimbolizálta az Európai Közösségek jogi konstrukcióját, politikai síkon felváltó Európai Unió kifejezés megjelenése is.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Maastrichti szerződés egyszerre tekinthető alapító és reformszerződésnek. Egyfelől létrehozta az Európai Uniót, mint a közösségre ruházott tagállami hatáskörök </a:t>
            </a:r>
            <a:r>
              <a:rPr lang="hu-HU" sz="1200" b="1" kern="1200" dirty="0" smtClean="0">
                <a:solidFill>
                  <a:schemeClr val="tx1"/>
                </a:solidFill>
                <a:effectLst/>
                <a:latin typeface="+mn-lt"/>
                <a:ea typeface="+mn-ea"/>
                <a:cs typeface="+mn-cs"/>
              </a:rPr>
              <a:t>három pillérét</a:t>
            </a:r>
            <a:r>
              <a:rPr lang="hu-HU" sz="1200" kern="1200" dirty="0" smtClean="0">
                <a:solidFill>
                  <a:schemeClr val="tx1"/>
                </a:solidFill>
                <a:effectLst/>
                <a:latin typeface="+mn-lt"/>
                <a:ea typeface="+mn-ea"/>
                <a:cs typeface="+mn-cs"/>
              </a:rPr>
              <a:t> (Európai Közösség, közös </a:t>
            </a:r>
            <a:r>
              <a:rPr lang="hu-HU" sz="1200" kern="1200" dirty="0" err="1" smtClean="0">
                <a:solidFill>
                  <a:schemeClr val="tx1"/>
                </a:solidFill>
                <a:effectLst/>
                <a:latin typeface="+mn-lt"/>
                <a:ea typeface="+mn-ea"/>
                <a:cs typeface="+mn-cs"/>
              </a:rPr>
              <a:t>kül</a:t>
            </a:r>
            <a:r>
              <a:rPr lang="hu-HU" sz="1200" kern="1200" dirty="0" smtClean="0">
                <a:solidFill>
                  <a:schemeClr val="tx1"/>
                </a:solidFill>
                <a:effectLst/>
                <a:latin typeface="+mn-lt"/>
                <a:ea typeface="+mn-ea"/>
                <a:cs typeface="+mn-cs"/>
              </a:rPr>
              <a:t>- és biztonságpolitika, bel- és igazságügyi együttműködés) kifejező </a:t>
            </a:r>
            <a:r>
              <a:rPr lang="hu-HU" sz="1200" b="1" kern="1200" dirty="0" smtClean="0">
                <a:solidFill>
                  <a:schemeClr val="tx1"/>
                </a:solidFill>
                <a:effectLst/>
                <a:latin typeface="+mn-lt"/>
                <a:ea typeface="+mn-ea"/>
                <a:cs typeface="+mn-cs"/>
              </a:rPr>
              <a:t>politikai </a:t>
            </a:r>
            <a:r>
              <a:rPr lang="hu-HU" sz="1200" kern="1200" dirty="0" smtClean="0">
                <a:solidFill>
                  <a:schemeClr val="tx1"/>
                </a:solidFill>
                <a:effectLst/>
                <a:latin typeface="+mn-lt"/>
                <a:ea typeface="+mn-ea"/>
                <a:cs typeface="+mn-cs"/>
              </a:rPr>
              <a:t>alakulatot. (Jogi szempontból az </a:t>
            </a:r>
            <a:r>
              <a:rPr lang="hu-HU" sz="1200" b="1" kern="1200" dirty="0" smtClean="0">
                <a:solidFill>
                  <a:schemeClr val="tx1"/>
                </a:solidFill>
                <a:effectLst/>
                <a:latin typeface="+mn-lt"/>
                <a:ea typeface="+mn-ea"/>
                <a:cs typeface="+mn-cs"/>
              </a:rPr>
              <a:t>Európai Közösség (EK)</a:t>
            </a:r>
            <a:r>
              <a:rPr lang="hu-HU" sz="1200" kern="1200" dirty="0" smtClean="0">
                <a:solidFill>
                  <a:schemeClr val="tx1"/>
                </a:solidFill>
                <a:effectLst/>
                <a:latin typeface="+mn-lt"/>
                <a:ea typeface="+mn-ea"/>
                <a:cs typeface="+mn-cs"/>
              </a:rPr>
              <a:t> név alatt gyakorolt jogokat és kötelezettségeket.) Másfelől, intézményesítette az uniós vezetőknek a </a:t>
            </a:r>
            <a:r>
              <a:rPr lang="hu-HU" sz="1200" b="1" kern="1200" dirty="0" smtClean="0">
                <a:solidFill>
                  <a:schemeClr val="tx1"/>
                </a:solidFill>
                <a:effectLst/>
                <a:latin typeface="+mn-lt"/>
                <a:ea typeface="+mn-ea"/>
                <a:cs typeface="+mn-cs"/>
              </a:rPr>
              <a:t>Gazdasági és Monetáris unió</a:t>
            </a:r>
            <a:r>
              <a:rPr lang="hu-HU" sz="1200" kern="1200" dirty="0" smtClean="0">
                <a:solidFill>
                  <a:schemeClr val="tx1"/>
                </a:solidFill>
                <a:effectLst/>
                <a:latin typeface="+mn-lt"/>
                <a:ea typeface="+mn-ea"/>
                <a:cs typeface="+mn-cs"/>
              </a:rPr>
              <a:t> (GMU) és a közös valuta létrehozására irányuló döntését. (Megvalósításának szakaszait már a </a:t>
            </a:r>
            <a:r>
              <a:rPr lang="hu-HU" sz="1200" kern="1200" dirty="0" err="1" smtClean="0">
                <a:solidFill>
                  <a:schemeClr val="tx1"/>
                </a:solidFill>
                <a:effectLst/>
                <a:latin typeface="+mn-lt"/>
                <a:ea typeface="+mn-ea"/>
                <a:cs typeface="+mn-cs"/>
              </a:rPr>
              <a:t>Delors</a:t>
            </a:r>
            <a:r>
              <a:rPr lang="hu-HU" sz="1200" kern="1200" dirty="0" smtClean="0">
                <a:solidFill>
                  <a:schemeClr val="tx1"/>
                </a:solidFill>
                <a:effectLst/>
                <a:latin typeface="+mn-lt"/>
                <a:ea typeface="+mn-ea"/>
                <a:cs typeface="+mn-cs"/>
              </a:rPr>
              <a:t>-jelentés is tartalmazta). A szerződés további részei pedig a szükséges reformokat valósította meg.  </a:t>
            </a:r>
          </a:p>
          <a:p>
            <a:r>
              <a:rPr lang="hu-HU" sz="1200" kern="1200" dirty="0" smtClean="0">
                <a:solidFill>
                  <a:schemeClr val="tx1"/>
                </a:solidFill>
                <a:effectLst/>
                <a:latin typeface="+mn-lt"/>
                <a:ea typeface="+mn-ea"/>
                <a:cs typeface="+mn-cs"/>
              </a:rPr>
              <a:t>Az Európai Unió az Amszterdami és Nizzai Szerződésekkel fejlődött tovább. E szerződésreformok célja az volt, hogy a 15 helyett 27 vagy annál is több tagállamra bővült EU megtartsa cselekvőképességét.  </a:t>
            </a:r>
          </a:p>
          <a:p>
            <a:r>
              <a:rPr lang="hu-HU"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A két szerződés ezért elsősorban intézményi reformokat vezetett be. Felállításra került az Európai Központi Bank intézménye, valamint 2002. január 1-jétől a résztvevő országokban (</a:t>
            </a:r>
            <a:r>
              <a:rPr lang="hu-HU" sz="1200" b="1" kern="1200" dirty="0" smtClean="0">
                <a:solidFill>
                  <a:schemeClr val="tx1"/>
                </a:solidFill>
                <a:effectLst/>
                <a:latin typeface="+mn-lt"/>
                <a:ea typeface="+mn-ea"/>
                <a:cs typeface="+mn-cs"/>
              </a:rPr>
              <a:t>euroövezet</a:t>
            </a:r>
            <a:r>
              <a:rPr lang="hu-HU" sz="1200" kern="1200" dirty="0" smtClean="0">
                <a:solidFill>
                  <a:schemeClr val="tx1"/>
                </a:solidFill>
                <a:effectLst/>
                <a:latin typeface="+mn-lt"/>
                <a:ea typeface="+mn-ea"/>
                <a:cs typeface="+mn-cs"/>
              </a:rPr>
              <a:t>) az </a:t>
            </a:r>
            <a:r>
              <a:rPr lang="hu-HU" sz="1200" b="1" kern="1200" dirty="0" smtClean="0">
                <a:solidFill>
                  <a:schemeClr val="tx1"/>
                </a:solidFill>
                <a:effectLst/>
                <a:latin typeface="+mn-lt"/>
                <a:ea typeface="+mn-ea"/>
                <a:cs typeface="+mn-cs"/>
              </a:rPr>
              <a:t>eurobankjegyek és -érmék</a:t>
            </a:r>
            <a:r>
              <a:rPr lang="hu-HU" sz="1200" kern="1200" dirty="0" smtClean="0">
                <a:solidFill>
                  <a:schemeClr val="tx1"/>
                </a:solidFill>
                <a:effectLst/>
                <a:latin typeface="+mn-lt"/>
                <a:ea typeface="+mn-ea"/>
                <a:cs typeface="+mn-cs"/>
              </a:rPr>
              <a:t> törvényes fizetőeszközzé váltak, majd 2002. február végére a nemzeti bankjegyek és érmék már nem számítottak törvényes fizetőeszköznek. (1.</a:t>
            </a:r>
            <a:r>
              <a:rPr lang="hu-HU" sz="1200" kern="1200" baseline="0" dirty="0" smtClean="0">
                <a:solidFill>
                  <a:schemeClr val="tx1"/>
                </a:solidFill>
                <a:effectLst/>
                <a:latin typeface="+mn-lt"/>
                <a:ea typeface="+mn-ea"/>
                <a:cs typeface="+mn-cs"/>
              </a:rPr>
              <a:t> Tanári magyarázat</a:t>
            </a:r>
            <a:r>
              <a:rPr lang="hu-HU" sz="1200" kern="1200" dirty="0" smtClean="0">
                <a:solidFill>
                  <a:schemeClr val="tx1"/>
                </a:solidFill>
                <a:effectLst/>
                <a:latin typeface="+mn-lt"/>
                <a:ea typeface="+mn-ea"/>
                <a:cs typeface="+mn-cs"/>
              </a:rPr>
              <a:t>)</a:t>
            </a:r>
          </a:p>
          <a:p>
            <a:endParaRPr lang="hu-HU" sz="1200"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Dr. Klaus-</a:t>
            </a:r>
            <a:r>
              <a:rPr lang="hu-HU" sz="1200" kern="1200" dirty="0" err="1" smtClean="0">
                <a:solidFill>
                  <a:schemeClr val="tx1"/>
                </a:solidFill>
                <a:effectLst/>
                <a:latin typeface="+mn-lt"/>
                <a:ea typeface="+mn-ea"/>
                <a:cs typeface="+mn-cs"/>
              </a:rPr>
              <a:t>Dieter</a:t>
            </a:r>
            <a:r>
              <a:rPr lang="hu-HU" sz="1200" kern="1200" dirty="0" smtClean="0">
                <a:solidFill>
                  <a:schemeClr val="tx1"/>
                </a:solidFill>
                <a:effectLst/>
                <a:latin typeface="+mn-lt"/>
                <a:ea typeface="+mn-ea"/>
                <a:cs typeface="+mn-cs"/>
              </a:rPr>
              <a:t> </a:t>
            </a:r>
            <a:r>
              <a:rPr lang="hu-HU" sz="1200" kern="1200" dirty="0" err="1" smtClean="0">
                <a:solidFill>
                  <a:schemeClr val="tx1"/>
                </a:solidFill>
                <a:effectLst/>
                <a:latin typeface="+mn-lt"/>
                <a:ea typeface="+mn-ea"/>
                <a:cs typeface="+mn-cs"/>
              </a:rPr>
              <a:t>Borchardt</a:t>
            </a:r>
            <a:r>
              <a:rPr lang="hu-HU" sz="1200" kern="1200" dirty="0" smtClean="0">
                <a:solidFill>
                  <a:schemeClr val="tx1"/>
                </a:solidFill>
                <a:effectLst/>
                <a:latin typeface="+mn-lt"/>
                <a:ea typeface="+mn-ea"/>
                <a:cs typeface="+mn-cs"/>
              </a:rPr>
              <a:t>: Az Európai Unió jogi ábécéje, Luxembourg: Az Európai Unió Kiadóhivatala, 2017</a:t>
            </a:r>
          </a:p>
          <a:p>
            <a:r>
              <a:rPr lang="hu-HU" sz="1200" kern="1200" dirty="0" smtClean="0">
                <a:solidFill>
                  <a:schemeClr val="tx1"/>
                </a:solidFill>
                <a:effectLst/>
                <a:latin typeface="+mn-lt"/>
                <a:ea typeface="+mn-ea"/>
                <a:cs typeface="+mn-cs"/>
              </a:rPr>
              <a:t>Az Európai Központi Bank. Eurorendszer. Központi Bankok Európai Rendszere. Európai Központi Bank (2009), ISBN 978-92-899-0394-3 (elektronikus formában)</a:t>
            </a:r>
          </a:p>
          <a:p>
            <a:endParaRPr lang="hu-HU" dirty="0"/>
          </a:p>
        </p:txBody>
      </p:sp>
      <p:sp>
        <p:nvSpPr>
          <p:cNvPr id="4" name="Dia számának helye 3"/>
          <p:cNvSpPr>
            <a:spLocks noGrp="1"/>
          </p:cNvSpPr>
          <p:nvPr>
            <p:ph type="sldNum" sz="quarter" idx="10"/>
          </p:nvPr>
        </p:nvSpPr>
        <p:spPr/>
        <p:txBody>
          <a:bodyPr/>
          <a:lstStyle/>
          <a:p>
            <a:fld id="{7F1F3E2B-8FAC-4ACD-8EE3-BE374E78EF1E}" type="slidenum">
              <a:rPr lang="hu-HU" smtClean="0"/>
              <a:t>8</a:t>
            </a:fld>
            <a:endParaRPr lang="hu-HU"/>
          </a:p>
        </p:txBody>
      </p:sp>
    </p:spTree>
    <p:extLst>
      <p:ext uri="{BB962C8B-B14F-4D97-AF65-F5344CB8AC3E}">
        <p14:creationId xmlns:p14="http://schemas.microsoft.com/office/powerpoint/2010/main" val="2059505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sz="1200" b="1" i="0" kern="1200" dirty="0" smtClean="0">
                <a:solidFill>
                  <a:schemeClr val="tx1"/>
                </a:solidFill>
                <a:effectLst/>
                <a:latin typeface="+mn-lt"/>
                <a:ea typeface="+mn-ea"/>
                <a:cs typeface="+mn-cs"/>
              </a:rPr>
              <a:t>Az intézményi reformfolyamat lezárása. </a:t>
            </a:r>
            <a:endParaRPr lang="hu-HU" sz="1200" b="1" i="1"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Mindeközben az európai integráció elmélyítésére irányuló politikai akarat a korábbi reformokkal összehasonlítva némileg háttérbe szorult (</a:t>
            </a:r>
            <a:r>
              <a:rPr lang="hu-HU" sz="1200" b="1" kern="1200" dirty="0" smtClean="0">
                <a:solidFill>
                  <a:schemeClr val="tx1"/>
                </a:solidFill>
                <a:effectLst/>
                <a:latin typeface="+mn-lt"/>
                <a:ea typeface="+mn-ea"/>
                <a:cs typeface="+mn-cs"/>
              </a:rPr>
              <a:t>integrációs fáradság</a:t>
            </a:r>
            <a:r>
              <a:rPr lang="hu-HU" sz="1200" kern="1200" dirty="0" smtClean="0">
                <a:solidFill>
                  <a:schemeClr val="tx1"/>
                </a:solidFill>
                <a:effectLst/>
                <a:latin typeface="+mn-lt"/>
                <a:ea typeface="+mn-ea"/>
                <a:cs typeface="+mn-cs"/>
              </a:rPr>
              <a:t>). Az ezzel összefüggő számos kritika oda vezetett, hogy vita indult az EU jövőjéről és intézményi kialakításáról. Ennek eredményeképpen az állam- és kormányfők 2001 decemberében elkötelezték magukat az EU demokratikusabbá, átláthatóbbá és hatékonyabbá tétele érdekében. Ez utóbbi megnyitotta az </a:t>
            </a:r>
            <a:r>
              <a:rPr lang="hu-HU" sz="1200" b="1" kern="1200" dirty="0" smtClean="0">
                <a:solidFill>
                  <a:schemeClr val="tx1"/>
                </a:solidFill>
                <a:effectLst/>
                <a:latin typeface="+mn-lt"/>
                <a:ea typeface="+mn-ea"/>
                <a:cs typeface="+mn-cs"/>
              </a:rPr>
              <a:t>alkotmány létrehozásához</a:t>
            </a:r>
            <a:r>
              <a:rPr lang="hu-HU" sz="1200" kern="1200" dirty="0" smtClean="0">
                <a:solidFill>
                  <a:schemeClr val="tx1"/>
                </a:solidFill>
                <a:effectLst/>
                <a:latin typeface="+mn-lt"/>
                <a:ea typeface="+mn-ea"/>
                <a:cs typeface="+mn-cs"/>
              </a:rPr>
              <a:t> vezető utat.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E célkitűzés megvalósításának első lépéseként az Európai Alkotmány kidolgozását egy Európa jövőjével foglalkozó </a:t>
            </a:r>
            <a:r>
              <a:rPr lang="hu-HU" sz="1200" b="1" kern="1200" dirty="0" smtClean="0">
                <a:solidFill>
                  <a:schemeClr val="tx1"/>
                </a:solidFill>
                <a:effectLst/>
                <a:latin typeface="+mn-lt"/>
                <a:ea typeface="+mn-ea"/>
                <a:cs typeface="+mn-cs"/>
              </a:rPr>
              <a:t>konventre</a:t>
            </a:r>
            <a:r>
              <a:rPr lang="hu-HU" sz="1200" kern="1200" dirty="0" smtClean="0">
                <a:solidFill>
                  <a:schemeClr val="tx1"/>
                </a:solidFill>
                <a:effectLst/>
                <a:latin typeface="+mn-lt"/>
                <a:ea typeface="+mn-ea"/>
                <a:cs typeface="+mn-cs"/>
              </a:rPr>
              <a:t> bízták, amelyben a korábbi francia államfő, Valéry </a:t>
            </a:r>
            <a:r>
              <a:rPr lang="hu-HU" sz="1200" kern="1200" dirty="0" err="1" smtClean="0">
                <a:solidFill>
                  <a:schemeClr val="tx1"/>
                </a:solidFill>
                <a:effectLst/>
                <a:latin typeface="+mn-lt"/>
                <a:ea typeface="+mn-ea"/>
                <a:cs typeface="+mn-cs"/>
              </a:rPr>
              <a:t>Giscard</a:t>
            </a:r>
            <a:r>
              <a:rPr lang="hu-HU" sz="1200" kern="1200" dirty="0" smtClean="0">
                <a:solidFill>
                  <a:schemeClr val="tx1"/>
                </a:solidFill>
                <a:effectLst/>
                <a:latin typeface="+mn-lt"/>
                <a:ea typeface="+mn-ea"/>
                <a:cs typeface="+mn-cs"/>
              </a:rPr>
              <a:t> </a:t>
            </a:r>
            <a:r>
              <a:rPr lang="hu-HU" sz="1200" kern="1200" dirty="0" err="1" smtClean="0">
                <a:solidFill>
                  <a:schemeClr val="tx1"/>
                </a:solidFill>
                <a:effectLst/>
                <a:latin typeface="+mn-lt"/>
                <a:ea typeface="+mn-ea"/>
                <a:cs typeface="+mn-cs"/>
              </a:rPr>
              <a:t>d’Estaing</a:t>
            </a:r>
            <a:r>
              <a:rPr lang="hu-HU" sz="1200" kern="1200" dirty="0" smtClean="0">
                <a:solidFill>
                  <a:schemeClr val="tx1"/>
                </a:solidFill>
                <a:effectLst/>
                <a:latin typeface="+mn-lt"/>
                <a:ea typeface="+mn-ea"/>
                <a:cs typeface="+mn-cs"/>
              </a:rPr>
              <a:t> elnökölt. 2003. július 18-án az elnök a konvent nevében hivatalosan átnyújtotta az Európai Tanács elnökének a  konvent által kidolgozott, „</a:t>
            </a:r>
            <a:r>
              <a:rPr lang="hu-HU" sz="1200" b="1" kern="1200" dirty="0" smtClean="0">
                <a:solidFill>
                  <a:schemeClr val="tx1"/>
                </a:solidFill>
                <a:effectLst/>
                <a:latin typeface="+mn-lt"/>
                <a:ea typeface="+mn-ea"/>
                <a:cs typeface="+mn-cs"/>
              </a:rPr>
              <a:t>Az Európai Alkotmány létrehozásáról szóló szerződés</a:t>
            </a:r>
            <a:r>
              <a:rPr lang="hu-HU" sz="1200" kern="1200" dirty="0" smtClean="0">
                <a:solidFill>
                  <a:schemeClr val="tx1"/>
                </a:solidFill>
                <a:effectLst/>
                <a:latin typeface="+mn-lt"/>
                <a:ea typeface="+mn-ea"/>
                <a:cs typeface="+mn-cs"/>
              </a:rPr>
              <a:t>” tervezetét, amely a korábbi évtizedek során elfogadott szerződések felváltásával kívánta volna új alapokra helyezni az Európai Uniót.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alkotmány létrehozására irányuló törekvés azonban a ratifikálási folyamat során meghiúsult. Majd kétéves mérlegelési időszak elteltével csak 2007 első felében sikerült útjára indítani egy új reformcsomagot. A reformcsomag hivatalosan búcsút intett az európai alkotmányos koncepciónak, ehelyett egy reformszerződést (Lisszaboni Szerződés) dolgoztak ki, amely a  Maastrichti, Amszterdami és Nizzai Szerződések hagyományát követve alapvető változtatásokat hajtott végre a meglévő EU Szerződéseken. Célja az EU külső és belső cselekvőképességének növelése, a demokratikus legitimáció megerősítése, csakúgy, mint az EU általános hatékonyságának javítása volt. </a:t>
            </a:r>
          </a:p>
          <a:p>
            <a:r>
              <a:rPr lang="hu-HU" sz="1200" kern="1200" dirty="0" smtClean="0">
                <a:solidFill>
                  <a:schemeClr val="tx1"/>
                </a:solidFill>
                <a:effectLst/>
                <a:latin typeface="+mn-lt"/>
                <a:ea typeface="+mn-ea"/>
                <a:cs typeface="+mn-cs"/>
              </a:rPr>
              <a:t>Dr. Klaus-</a:t>
            </a:r>
            <a:r>
              <a:rPr lang="hu-HU" sz="1200" kern="1200" dirty="0" err="1" smtClean="0">
                <a:solidFill>
                  <a:schemeClr val="tx1"/>
                </a:solidFill>
                <a:effectLst/>
                <a:latin typeface="+mn-lt"/>
                <a:ea typeface="+mn-ea"/>
                <a:cs typeface="+mn-cs"/>
              </a:rPr>
              <a:t>Dieter</a:t>
            </a:r>
            <a:r>
              <a:rPr lang="hu-HU" sz="1200" kern="1200" dirty="0" smtClean="0">
                <a:solidFill>
                  <a:schemeClr val="tx1"/>
                </a:solidFill>
                <a:effectLst/>
                <a:latin typeface="+mn-lt"/>
                <a:ea typeface="+mn-ea"/>
                <a:cs typeface="+mn-cs"/>
              </a:rPr>
              <a:t> </a:t>
            </a:r>
            <a:r>
              <a:rPr lang="hu-HU" sz="1200" kern="1200" dirty="0" err="1" smtClean="0">
                <a:solidFill>
                  <a:schemeClr val="tx1"/>
                </a:solidFill>
                <a:effectLst/>
                <a:latin typeface="+mn-lt"/>
                <a:ea typeface="+mn-ea"/>
                <a:cs typeface="+mn-cs"/>
              </a:rPr>
              <a:t>Borchardt</a:t>
            </a:r>
            <a:r>
              <a:rPr lang="hu-HU" sz="1200" kern="1200" dirty="0" smtClean="0">
                <a:solidFill>
                  <a:schemeClr val="tx1"/>
                </a:solidFill>
                <a:effectLst/>
                <a:latin typeface="+mn-lt"/>
                <a:ea typeface="+mn-ea"/>
                <a:cs typeface="+mn-cs"/>
              </a:rPr>
              <a:t>: Az Európai Unió jogi ábécéje, Luxembourg: Az Európai Unió Kiadóhivatala, 2017</a:t>
            </a:r>
          </a:p>
          <a:p>
            <a:endParaRPr lang="hu-HU" dirty="0"/>
          </a:p>
        </p:txBody>
      </p:sp>
      <p:sp>
        <p:nvSpPr>
          <p:cNvPr id="4" name="Dia számának helye 3"/>
          <p:cNvSpPr>
            <a:spLocks noGrp="1"/>
          </p:cNvSpPr>
          <p:nvPr>
            <p:ph type="sldNum" sz="quarter" idx="10"/>
          </p:nvPr>
        </p:nvSpPr>
        <p:spPr/>
        <p:txBody>
          <a:bodyPr/>
          <a:lstStyle/>
          <a:p>
            <a:fld id="{7F1F3E2B-8FAC-4ACD-8EE3-BE374E78EF1E}" type="slidenum">
              <a:rPr lang="hu-HU" smtClean="0"/>
              <a:t>9</a:t>
            </a:fld>
            <a:endParaRPr lang="hu-HU"/>
          </a:p>
        </p:txBody>
      </p:sp>
    </p:spTree>
    <p:extLst>
      <p:ext uri="{BB962C8B-B14F-4D97-AF65-F5344CB8AC3E}">
        <p14:creationId xmlns:p14="http://schemas.microsoft.com/office/powerpoint/2010/main" val="4020910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sz="1200" b="1" i="1" kern="1200" dirty="0" smtClean="0">
                <a:solidFill>
                  <a:schemeClr val="tx1"/>
                </a:solidFill>
                <a:effectLst/>
                <a:latin typeface="+mn-lt"/>
                <a:ea typeface="+mn-ea"/>
                <a:cs typeface="+mn-cs"/>
              </a:rPr>
              <a:t>3.3.1.1. Az Európai Parlament - </a:t>
            </a:r>
            <a:r>
              <a:rPr lang="hu-HU" sz="1200" b="1" i="0" kern="1200" dirty="0" smtClean="0">
                <a:solidFill>
                  <a:schemeClr val="tx1"/>
                </a:solidFill>
                <a:effectLst/>
                <a:latin typeface="+mn-lt"/>
                <a:ea typeface="+mn-ea"/>
                <a:cs typeface="+mn-cs"/>
              </a:rPr>
              <a:t>EUSZ 14. cikk; EUMSZ 223., 224., 226., 229., 231. és 232. cikk </a:t>
            </a:r>
          </a:p>
          <a:p>
            <a:r>
              <a:rPr lang="en-US" sz="1200" b="1" i="0" kern="1200" dirty="0" smtClean="0">
                <a:solidFill>
                  <a:schemeClr val="tx1"/>
                </a:solidFill>
                <a:effectLst/>
                <a:latin typeface="+mn-lt"/>
                <a:ea typeface="+mn-ea"/>
                <a:cs typeface="+mn-cs"/>
              </a:rPr>
              <a:t>&lt;iframe </a:t>
            </a:r>
            <a:r>
              <a:rPr lang="en-US" sz="1200" b="1" i="0" kern="1200" dirty="0" err="1" smtClean="0">
                <a:solidFill>
                  <a:schemeClr val="tx1"/>
                </a:solidFill>
                <a:effectLst/>
                <a:latin typeface="+mn-lt"/>
                <a:ea typeface="+mn-ea"/>
                <a:cs typeface="+mn-cs"/>
              </a:rPr>
              <a:t>allowfullscreen</a:t>
            </a:r>
            <a:r>
              <a:rPr lang="en-US" sz="1200" b="1" i="0" kern="1200" dirty="0" smtClean="0">
                <a:solidFill>
                  <a:schemeClr val="tx1"/>
                </a:solidFill>
                <a:effectLst/>
                <a:latin typeface="+mn-lt"/>
                <a:ea typeface="+mn-ea"/>
                <a:cs typeface="+mn-cs"/>
              </a:rPr>
              <a:t> allow="</a:t>
            </a:r>
            <a:r>
              <a:rPr lang="en-US" sz="1200" b="1" i="0" kern="1200" dirty="0" err="1" smtClean="0">
                <a:solidFill>
                  <a:schemeClr val="tx1"/>
                </a:solidFill>
                <a:effectLst/>
                <a:latin typeface="+mn-lt"/>
                <a:ea typeface="+mn-ea"/>
                <a:cs typeface="+mn-cs"/>
              </a:rPr>
              <a:t>fullscreen</a:t>
            </a:r>
            <a:r>
              <a:rPr lang="en-US" sz="1200" b="1" i="0" kern="1200" dirty="0" smtClean="0">
                <a:solidFill>
                  <a:schemeClr val="tx1"/>
                </a:solidFill>
                <a:effectLst/>
                <a:latin typeface="+mn-lt"/>
                <a:ea typeface="+mn-ea"/>
                <a:cs typeface="+mn-cs"/>
              </a:rPr>
              <a:t>" </a:t>
            </a:r>
            <a:r>
              <a:rPr lang="en-US" sz="1200" b="1" i="0" kern="1200" dirty="0" err="1" smtClean="0">
                <a:solidFill>
                  <a:schemeClr val="tx1"/>
                </a:solidFill>
                <a:effectLst/>
                <a:latin typeface="+mn-lt"/>
                <a:ea typeface="+mn-ea"/>
                <a:cs typeface="+mn-cs"/>
              </a:rPr>
              <a:t>frameborder</a:t>
            </a:r>
            <a:r>
              <a:rPr lang="en-US" sz="1200" b="1" i="0" kern="1200" dirty="0" smtClean="0">
                <a:solidFill>
                  <a:schemeClr val="tx1"/>
                </a:solidFill>
                <a:effectLst/>
                <a:latin typeface="+mn-lt"/>
                <a:ea typeface="+mn-ea"/>
                <a:cs typeface="+mn-cs"/>
              </a:rPr>
              <a:t>="0" </a:t>
            </a:r>
            <a:r>
              <a:rPr lang="en-US" sz="1200" b="1" i="0" kern="1200" dirty="0" err="1" smtClean="0">
                <a:solidFill>
                  <a:schemeClr val="tx1"/>
                </a:solidFill>
                <a:effectLst/>
                <a:latin typeface="+mn-lt"/>
                <a:ea typeface="+mn-ea"/>
                <a:cs typeface="+mn-cs"/>
              </a:rPr>
              <a:t>src</a:t>
            </a:r>
            <a:r>
              <a:rPr lang="en-US" sz="1200" b="1" i="0" kern="1200" dirty="0" smtClean="0">
                <a:solidFill>
                  <a:schemeClr val="tx1"/>
                </a:solidFill>
                <a:effectLst/>
                <a:latin typeface="+mn-lt"/>
                <a:ea typeface="+mn-ea"/>
                <a:cs typeface="+mn-cs"/>
              </a:rPr>
              <a:t>="https://multimedia.europarl.europa.eu/x_B01-ESN-171121_ev?p_p_state=</a:t>
            </a:r>
            <a:r>
              <a:rPr lang="en-US" sz="1200" b="1" i="0" kern="1200" dirty="0" err="1" smtClean="0">
                <a:solidFill>
                  <a:schemeClr val="tx1"/>
                </a:solidFill>
                <a:effectLst/>
                <a:latin typeface="+mn-lt"/>
                <a:ea typeface="+mn-ea"/>
                <a:cs typeface="+mn-cs"/>
              </a:rPr>
              <a:t>pop_up&amp;lang</a:t>
            </a:r>
            <a:r>
              <a:rPr lang="en-US" sz="1200" b="1" i="0" kern="1200" dirty="0" smtClean="0">
                <a:solidFill>
                  <a:schemeClr val="tx1"/>
                </a:solidFill>
                <a:effectLst/>
                <a:latin typeface="+mn-lt"/>
                <a:ea typeface="+mn-ea"/>
                <a:cs typeface="+mn-cs"/>
              </a:rPr>
              <a:t>=</a:t>
            </a:r>
            <a:r>
              <a:rPr lang="en-US" sz="1200" b="1" i="0" kern="1200" dirty="0" err="1" smtClean="0">
                <a:solidFill>
                  <a:schemeClr val="tx1"/>
                </a:solidFill>
                <a:effectLst/>
                <a:latin typeface="+mn-lt"/>
                <a:ea typeface="+mn-ea"/>
                <a:cs typeface="+mn-cs"/>
              </a:rPr>
              <a:t>hu&amp;autoplay</a:t>
            </a:r>
            <a:r>
              <a:rPr lang="en-US" sz="1200" b="1" i="0" kern="1200" dirty="0" smtClean="0">
                <a:solidFill>
                  <a:schemeClr val="tx1"/>
                </a:solidFill>
                <a:effectLst/>
                <a:latin typeface="+mn-lt"/>
                <a:ea typeface="+mn-ea"/>
                <a:cs typeface="+mn-cs"/>
              </a:rPr>
              <a:t>=off" width="640" height="360"&gt;&lt;/iframe&gt;</a:t>
            </a:r>
            <a:endParaRPr lang="hu-HU" sz="1200" b="1" i="0" kern="1200" dirty="0" smtClean="0">
              <a:solidFill>
                <a:schemeClr val="tx1"/>
              </a:solidFill>
              <a:effectLst/>
              <a:latin typeface="+mn-lt"/>
              <a:ea typeface="+mn-ea"/>
              <a:cs typeface="+mn-cs"/>
            </a:endParaRPr>
          </a:p>
          <a:p>
            <a:endParaRPr lang="hu-HU" sz="1200" b="1" i="1"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Az Európai Parlamentet az uniós polgárok választják meg ötévente megrendezett </a:t>
            </a:r>
            <a:r>
              <a:rPr lang="hu-HU" sz="1200" b="1" kern="1200" dirty="0" smtClean="0">
                <a:solidFill>
                  <a:schemeClr val="tx1"/>
                </a:solidFill>
                <a:effectLst/>
                <a:latin typeface="+mn-lt"/>
                <a:ea typeface="+mn-ea"/>
                <a:cs typeface="+mn-cs"/>
              </a:rPr>
              <a:t>közvetlen választások</a:t>
            </a:r>
            <a:r>
              <a:rPr lang="hu-HU" sz="1200" kern="1200" dirty="0" smtClean="0">
                <a:solidFill>
                  <a:schemeClr val="tx1"/>
                </a:solidFill>
                <a:effectLst/>
                <a:latin typeface="+mn-lt"/>
                <a:ea typeface="+mn-ea"/>
                <a:cs typeface="+mn-cs"/>
              </a:rPr>
              <a:t> útján. Minden tagállam bizonyos számú képviselőt (európai parlamenti képviselőt) választ; a képviselői helyeket az egyes tagállamok lakossága alapján osztják el. A Parlament Brüsszelben és Strasbourgban is ülésezik. Az európai parlamenti képviselők képviselőcsoportokba és bizottságokba is szerveződnek, ez utóbbiak a különböző szakpolitikai területekre vonatkozó új jogalkotási javaslatokat vizsgálják.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döntéshozatal terén a Parlament részt vállal az Európai Bizottság javaslatain alapuló uniós jogszabályoknak az Európai Unió Tanácsával együtt történő jóváhagyásában, módosításában vagy elutasításában.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Parlament a Tanáccsal egyenlő mértékben felel az (Európai Bizottság által javasolt) uniós költségvetés elfogadásáért. Ugyancsak az Európai Parlament feladatkörébe tartozik a nemzetközi megállapodásokkal, továbbá EU bővítésével kapcsolatos döntéshozatal.</a:t>
            </a:r>
          </a:p>
          <a:p>
            <a:r>
              <a:rPr lang="hu-HU" sz="1200" kern="1200" dirty="0" smtClean="0">
                <a:solidFill>
                  <a:schemeClr val="tx1"/>
                </a:solidFill>
                <a:effectLst/>
                <a:latin typeface="+mn-lt"/>
                <a:ea typeface="+mn-ea"/>
                <a:cs typeface="+mn-cs"/>
              </a:rPr>
              <a:t>Az Európai Parlament fontos szerepköröket gyakorol a Bizottság megalakulásával összefüggésben.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Így, a tagállamok javaslata alapján megválasztja a Bizottság elnökét, ezt követően pedig jóváhagyja a teljes Bizottságot. Mindemellett felülvizsgálja a Bizottság munkaprogramját, és a Bizottság felkérése jogalkotási javaslatokat tesz.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Parlament munkája két fő részből áll: a jogszabályok előkészítéséből, illetve plenáris ülésen történő jóváhagyásukból.</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a:t>
            </a:r>
            <a:r>
              <a:rPr lang="hu-HU" sz="1200" b="1" kern="1200" dirty="0" smtClean="0">
                <a:solidFill>
                  <a:schemeClr val="tx1"/>
                </a:solidFill>
                <a:effectLst/>
                <a:latin typeface="+mn-lt"/>
                <a:ea typeface="+mn-ea"/>
                <a:cs typeface="+mn-cs"/>
              </a:rPr>
              <a:t>jogszabályok előkészítése </a:t>
            </a:r>
            <a:r>
              <a:rPr lang="hu-HU" sz="1200" kern="1200" dirty="0" smtClean="0">
                <a:solidFill>
                  <a:schemeClr val="tx1"/>
                </a:solidFill>
                <a:effectLst/>
                <a:latin typeface="+mn-lt"/>
                <a:ea typeface="+mn-ea"/>
                <a:cs typeface="+mn-cs"/>
              </a:rPr>
              <a:t>a Parlament bizottságaiban és albizottságaiban történik. A bizottságok mindegyike egy-egy konkrét szakpolitikai területet kezel. A bizottságok megvizsgálják a jogalkotási javaslatokat, az európai parlamenti képviselők és a képviselőcsoportok pedig módosításokat terjeszthetnek elő, vagy javaslatot tehetnek a jogalkotási javaslatok elutasítására. Ezeket a kérdéseket a képviselőcsoportokon belül is megvitatják, mielőtt eldöntik, hogy egy-egy konkrét témáról hogyan szavazzanak. </a:t>
            </a:r>
          </a:p>
          <a:p>
            <a:r>
              <a:rPr lang="hu-HU" sz="1200" kern="1200" dirty="0" smtClean="0">
                <a:solidFill>
                  <a:schemeClr val="tx1"/>
                </a:solidFill>
                <a:effectLst/>
                <a:latin typeface="+mn-lt"/>
                <a:ea typeface="+mn-ea"/>
                <a:cs typeface="+mn-cs"/>
              </a:rPr>
              <a:t/>
            </a:r>
            <a:br>
              <a:rPr lang="hu-HU" sz="1200" kern="1200" dirty="0" smtClean="0">
                <a:solidFill>
                  <a:schemeClr val="tx1"/>
                </a:solidFill>
                <a:effectLst/>
                <a:latin typeface="+mn-lt"/>
                <a:ea typeface="+mn-ea"/>
                <a:cs typeface="+mn-cs"/>
              </a:rPr>
            </a:br>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a:t>
            </a:r>
            <a:r>
              <a:rPr lang="hu-HU" sz="1200" b="1" kern="1200" dirty="0" smtClean="0">
                <a:solidFill>
                  <a:schemeClr val="tx1"/>
                </a:solidFill>
                <a:effectLst/>
                <a:latin typeface="+mn-lt"/>
                <a:ea typeface="+mn-ea"/>
                <a:cs typeface="+mn-cs"/>
              </a:rPr>
              <a:t>plenáris ülések</a:t>
            </a:r>
            <a:r>
              <a:rPr lang="hu-HU" sz="1200" kern="1200" dirty="0" smtClean="0">
                <a:solidFill>
                  <a:schemeClr val="tx1"/>
                </a:solidFill>
                <a:effectLst/>
                <a:latin typeface="+mn-lt"/>
                <a:ea typeface="+mn-ea"/>
                <a:cs typeface="+mn-cs"/>
              </a:rPr>
              <a:t> jóváhagyják, módosítják vagy elutasítják a jogszabályokat: az európai parlamenti képviselők ekkor gyűlnek össze az ülésteremben azért, hogy leadják a jogalkotási javaslatokra és a javasolt módosításokra vonatkozó végleges szavazatukat. Ezeket a plenáris üléseket általában Strasbourgban tartják, esetlegesen további üléseket tartanak Brüsszelben.</a:t>
            </a:r>
          </a:p>
          <a:p>
            <a:r>
              <a:rPr lang="hu-HU" sz="1200" b="1" i="1" kern="1200" dirty="0" smtClean="0">
                <a:solidFill>
                  <a:schemeClr val="tx1"/>
                </a:solidFill>
                <a:effectLst/>
                <a:latin typeface="+mn-lt"/>
                <a:ea typeface="+mn-ea"/>
                <a:cs typeface="+mn-cs"/>
              </a:rPr>
              <a:t>3.3.1.2. Az Európai Tanács  -   </a:t>
            </a:r>
            <a:r>
              <a:rPr lang="hu-HU" sz="1200" b="1" i="0" kern="1200" dirty="0" smtClean="0">
                <a:solidFill>
                  <a:schemeClr val="tx1"/>
                </a:solidFill>
                <a:effectLst/>
                <a:latin typeface="+mn-lt"/>
                <a:ea typeface="+mn-ea"/>
                <a:cs typeface="+mn-cs"/>
              </a:rPr>
              <a:t>Az EUSZ 13., 15., 26. és 27. cikk; 42. cikkének (2) bekezdése</a:t>
            </a:r>
            <a:endParaRPr lang="hu-HU" sz="1200" b="1" i="1"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A brüsszeli székhelyű Európai Tanács valamennyi uniós tagállam </a:t>
            </a:r>
            <a:r>
              <a:rPr lang="hu-HU" sz="1200" b="1" kern="1200" dirty="0" smtClean="0">
                <a:solidFill>
                  <a:schemeClr val="tx1"/>
                </a:solidFill>
                <a:effectLst/>
                <a:latin typeface="+mn-lt"/>
                <a:ea typeface="+mn-ea"/>
                <a:cs typeface="+mn-cs"/>
              </a:rPr>
              <a:t>állam- és kormányfőiből</a:t>
            </a:r>
            <a:r>
              <a:rPr lang="hu-HU" sz="1200" kern="1200" dirty="0" smtClean="0">
                <a:solidFill>
                  <a:schemeClr val="tx1"/>
                </a:solidFill>
                <a:effectLst/>
                <a:latin typeface="+mn-lt"/>
                <a:ea typeface="+mn-ea"/>
                <a:cs typeface="+mn-cs"/>
              </a:rPr>
              <a:t>, az Európai Bizottság elnökéből, valamint az Unió külügyi és biztonságpolitikai </a:t>
            </a:r>
            <a:r>
              <a:rPr lang="hu-HU" sz="1200" kern="1200" dirty="0" err="1" smtClean="0">
                <a:solidFill>
                  <a:schemeClr val="tx1"/>
                </a:solidFill>
                <a:effectLst/>
                <a:latin typeface="+mn-lt"/>
                <a:ea typeface="+mn-ea"/>
                <a:cs typeface="+mn-cs"/>
              </a:rPr>
              <a:t>főképviselőjéből</a:t>
            </a:r>
            <a:r>
              <a:rPr lang="hu-HU" sz="1200" kern="1200" dirty="0" smtClean="0">
                <a:solidFill>
                  <a:schemeClr val="tx1"/>
                </a:solidFill>
                <a:effectLst/>
                <a:latin typeface="+mn-lt"/>
                <a:ea typeface="+mn-ea"/>
                <a:cs typeface="+mn-cs"/>
              </a:rPr>
              <a:t> áll.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Európai Tanács az </a:t>
            </a:r>
            <a:r>
              <a:rPr lang="hu-HU" sz="1200" b="1" kern="1200" dirty="0" smtClean="0">
                <a:solidFill>
                  <a:schemeClr val="tx1"/>
                </a:solidFill>
                <a:effectLst/>
                <a:latin typeface="+mn-lt"/>
                <a:ea typeface="+mn-ea"/>
                <a:cs typeface="+mn-cs"/>
              </a:rPr>
              <a:t>EU politikai menetrendjének</a:t>
            </a:r>
            <a:r>
              <a:rPr lang="hu-HU" sz="1200" kern="1200" dirty="0" smtClean="0">
                <a:solidFill>
                  <a:schemeClr val="tx1"/>
                </a:solidFill>
                <a:effectLst/>
                <a:latin typeface="+mn-lt"/>
                <a:ea typeface="+mn-ea"/>
                <a:cs typeface="+mn-cs"/>
              </a:rPr>
              <a:t> meghatározása érdekében tömöríti az EU vezetőit, ezért az uniós tagállamok közötti politikai együttműködés legmagasabb szintjét képviseli.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Európai Tanács az EU vezetői közötti (általában negyedévente megrendezett) </a:t>
            </a:r>
            <a:r>
              <a:rPr lang="hu-HU" sz="1200" b="1" kern="1200" dirty="0" smtClean="0">
                <a:solidFill>
                  <a:schemeClr val="tx1"/>
                </a:solidFill>
                <a:effectLst/>
                <a:latin typeface="+mn-lt"/>
                <a:ea typeface="+mn-ea"/>
                <a:cs typeface="+mn-cs"/>
              </a:rPr>
              <a:t>csúcstalálkozók </a:t>
            </a:r>
            <a:r>
              <a:rPr lang="hu-HU" sz="1200" kern="1200" dirty="0" smtClean="0">
                <a:solidFill>
                  <a:schemeClr val="tx1"/>
                </a:solidFill>
                <a:effectLst/>
                <a:latin typeface="+mn-lt"/>
                <a:ea typeface="+mn-ea"/>
                <a:cs typeface="+mn-cs"/>
              </a:rPr>
              <a:t>formájában ülésezik, elnöke az Európai Tanács elnöke, akit maga az Európai Tanács választ meg 2,5 éves hivatali időre (amely egyszer megújítható). Az elnök sürgős kérdések kezelése érdekében további üléseket hívhat össze. </a:t>
            </a:r>
          </a:p>
          <a:p>
            <a:r>
              <a:rPr lang="hu-HU" sz="1200" kern="1200" dirty="0" smtClean="0">
                <a:solidFill>
                  <a:schemeClr val="tx1"/>
                </a:solidFill>
                <a:effectLst/>
                <a:latin typeface="+mn-lt"/>
                <a:ea typeface="+mn-ea"/>
                <a:cs typeface="+mn-cs"/>
              </a:rPr>
              <a:t>Az Európai Tanács általában egyhangúlag, illetve bizonyos esetekben minősített többséggel határoz. Csak az állam- és kormányfők szavazhatnak.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Európai Tanács dönt az EU általános irányvonaláról és politikai prioritásairól, de </a:t>
            </a:r>
            <a:r>
              <a:rPr lang="hu-HU" sz="1200" b="1" kern="1200" dirty="0" smtClean="0">
                <a:solidFill>
                  <a:schemeClr val="tx1"/>
                </a:solidFill>
                <a:effectLst/>
                <a:latin typeface="+mn-lt"/>
                <a:ea typeface="+mn-ea"/>
                <a:cs typeface="+mn-cs"/>
              </a:rPr>
              <a:t>nem vesz részt a jogalkotásban</a:t>
            </a:r>
            <a:r>
              <a:rPr lang="hu-HU" sz="1200" kern="1200" dirty="0" smtClean="0">
                <a:solidFill>
                  <a:schemeClr val="tx1"/>
                </a:solidFill>
                <a:effectLst/>
                <a:latin typeface="+mn-lt"/>
                <a:ea typeface="+mn-ea"/>
                <a:cs typeface="+mn-cs"/>
              </a:rPr>
              <a:t>; a kormányközi együttműködés alacsonyabb szintjein nem rendezhető, összetett vagy érzékeny kérdésekkel foglalkozik.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Ennek a szervnek a legfontosabb feladata az EU stratégiai érdekeinek és védelmi vonatkozásainak a kijelölése. </a:t>
            </a:r>
            <a:r>
              <a:rPr lang="hu-HU" sz="1200" kern="1200" dirty="0" err="1" smtClean="0">
                <a:solidFill>
                  <a:schemeClr val="tx1"/>
                </a:solidFill>
                <a:effectLst/>
                <a:latin typeface="+mn-lt"/>
                <a:ea typeface="+mn-ea"/>
                <a:cs typeface="+mn-cs"/>
              </a:rPr>
              <a:t>Mindezek</a:t>
            </a:r>
            <a:r>
              <a:rPr lang="hu-HU" sz="1200" kern="1200" dirty="0" smtClean="0">
                <a:solidFill>
                  <a:schemeClr val="tx1"/>
                </a:solidFill>
                <a:effectLst/>
                <a:latin typeface="+mn-lt"/>
                <a:ea typeface="+mn-ea"/>
                <a:cs typeface="+mn-cs"/>
              </a:rPr>
              <a:t> figyelembevételével meghatározza az EU közös </a:t>
            </a:r>
            <a:r>
              <a:rPr lang="hu-HU" sz="1200" kern="1200" dirty="0" err="1" smtClean="0">
                <a:solidFill>
                  <a:schemeClr val="tx1"/>
                </a:solidFill>
                <a:effectLst/>
                <a:latin typeface="+mn-lt"/>
                <a:ea typeface="+mn-ea"/>
                <a:cs typeface="+mn-cs"/>
              </a:rPr>
              <a:t>kül</a:t>
            </a:r>
            <a:r>
              <a:rPr lang="hu-HU" sz="1200" kern="1200" dirty="0" smtClean="0">
                <a:solidFill>
                  <a:schemeClr val="tx1"/>
                </a:solidFill>
                <a:effectLst/>
                <a:latin typeface="+mn-lt"/>
                <a:ea typeface="+mn-ea"/>
                <a:cs typeface="+mn-cs"/>
              </a:rPr>
              <a:t>- és biztonságpolitikáját; kinevez és kijelöl bizonyos, kiemelkedő uniós szintű feladatkörökbe szánt jelölteket, például kinevezi az Európai Bizottság elnökét vagy az Európai Központi Bank elnökét.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Európai Tanács más szervekkel is együttműködik. Minden kérdéssel kapcsolatban felkérheti az Európai Bizottságot arra, hogy tegyen javaslatot egy-egy feladat szakmai megvalósítására, illetve átutalhat döntésre váró kérdéseket az Európai Unió Tanácsához, hogy az foglalkozzon vele. </a:t>
            </a:r>
          </a:p>
          <a:p>
            <a:r>
              <a:rPr lang="hu-HU" sz="1200" b="1" i="1" kern="1200" dirty="0" smtClean="0">
                <a:solidFill>
                  <a:schemeClr val="tx1"/>
                </a:solidFill>
                <a:effectLst/>
                <a:latin typeface="+mn-lt"/>
                <a:ea typeface="+mn-ea"/>
                <a:cs typeface="+mn-cs"/>
              </a:rPr>
              <a:t>3.3.1.3. A Tanács  					</a:t>
            </a:r>
            <a:r>
              <a:rPr lang="hu-HU" sz="1200" b="1" i="0" kern="1200" dirty="0" smtClean="0">
                <a:solidFill>
                  <a:schemeClr val="tx1"/>
                </a:solidFill>
                <a:effectLst/>
                <a:latin typeface="+mn-lt"/>
                <a:ea typeface="+mn-ea"/>
                <a:cs typeface="+mn-cs"/>
              </a:rPr>
              <a:t>EUSZ 16. cikk; EUMSZ 237–243. cikk</a:t>
            </a:r>
          </a:p>
          <a:p>
            <a:r>
              <a:rPr lang="hu-HU" sz="1200" b="1" i="0" kern="1200" dirty="0" smtClean="0">
                <a:solidFill>
                  <a:schemeClr val="tx1"/>
                </a:solidFill>
                <a:effectLst/>
                <a:latin typeface="+mn-lt"/>
                <a:ea typeface="+mn-ea"/>
                <a:cs typeface="+mn-cs"/>
              </a:rPr>
              <a:t> https://www.consilium.europa.eu/hu/council-eu/configurations/</a:t>
            </a:r>
          </a:p>
          <a:p>
            <a:endParaRPr lang="hu-HU" sz="1200" b="1" i="1"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A Tanács az Európai Parlamenttel együtt az EU </a:t>
            </a:r>
            <a:r>
              <a:rPr lang="hu-HU" sz="1200" b="1" kern="1200" dirty="0" smtClean="0">
                <a:solidFill>
                  <a:schemeClr val="tx1"/>
                </a:solidFill>
                <a:effectLst/>
                <a:latin typeface="+mn-lt"/>
                <a:ea typeface="+mn-ea"/>
                <a:cs typeface="+mn-cs"/>
              </a:rPr>
              <a:t>legfontosabb döntéshozó szerve</a:t>
            </a:r>
            <a:r>
              <a:rPr lang="hu-HU" sz="1200" kern="1200" dirty="0" smtClean="0">
                <a:solidFill>
                  <a:schemeClr val="tx1"/>
                </a:solidFill>
                <a:effectLst/>
                <a:latin typeface="+mn-lt"/>
                <a:ea typeface="+mn-ea"/>
                <a:cs typeface="+mn-cs"/>
              </a:rPr>
              <a:t>. Másik neve: az Európai Unió Tanácsa. A Tanács keretében az egyes tagállamok kormányainak miniszterei üléseznek jogszabályok megvitatása, módosítása és elfogadása, valamint szakpolitikák koordinálása érdekében.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miniszterek hatáskörrel rendelkeznek arra, hogy a kormányukat elkötelezzék az üléseken elfogadott intézkedések iránt. A Tanács elnökségét az uniós tagállamok egymást 6 hónaponként váltva látják el (</a:t>
            </a:r>
            <a:r>
              <a:rPr lang="hu-HU" sz="1200" b="1" kern="1200" dirty="0" smtClean="0">
                <a:solidFill>
                  <a:schemeClr val="tx1"/>
                </a:solidFill>
                <a:effectLst/>
                <a:latin typeface="+mn-lt"/>
                <a:ea typeface="+mn-ea"/>
                <a:cs typeface="+mn-cs"/>
              </a:rPr>
              <a:t>soros elnökség</a:t>
            </a:r>
            <a:r>
              <a:rPr lang="hu-HU" sz="1200" kern="1200" dirty="0" smtClean="0">
                <a:solidFill>
                  <a:schemeClr val="tx1"/>
                </a:solidFill>
                <a:effectLst/>
                <a:latin typeface="+mn-lt"/>
                <a:ea typeface="+mn-ea"/>
                <a:cs typeface="+mn-cs"/>
              </a:rPr>
              <a:t>).  https://www.consilium.europa.eu/hu/council-eu/presidency-council-eu/</a:t>
            </a:r>
          </a:p>
          <a:p>
            <a:r>
              <a:rPr lang="hu-HU" sz="1200" kern="1200" dirty="0" smtClean="0">
                <a:solidFill>
                  <a:schemeClr val="tx1"/>
                </a:solidFill>
                <a:effectLst/>
                <a:latin typeface="+mn-lt"/>
                <a:ea typeface="+mn-ea"/>
                <a:cs typeface="+mn-cs"/>
              </a:rPr>
              <a:t>Az elnökség azért felel, hogy a Tanács valamennyi ülése, valamint elnöki feladatainak ellátása, menetrendjei meghatározásra kerüljenek.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Tanács az Európai Parlamenttel együtt tárgyal az Európai Bizottság javaslatain alapuló uniós jogszabályokról, és elfogadja őket; koordinálja az uniós országok szakpolitikáit; az Európai Tanács iránymutatásai alapján kidolgozza az EU </a:t>
            </a:r>
            <a:r>
              <a:rPr lang="hu-HU" sz="1200" kern="1200" dirty="0" err="1" smtClean="0">
                <a:solidFill>
                  <a:schemeClr val="tx1"/>
                </a:solidFill>
                <a:effectLst/>
                <a:latin typeface="+mn-lt"/>
                <a:ea typeface="+mn-ea"/>
                <a:cs typeface="+mn-cs"/>
              </a:rPr>
              <a:t>kül</a:t>
            </a:r>
            <a:r>
              <a:rPr lang="hu-HU" sz="1200" kern="1200" dirty="0" smtClean="0">
                <a:solidFill>
                  <a:schemeClr val="tx1"/>
                </a:solidFill>
                <a:effectLst/>
                <a:latin typeface="+mn-lt"/>
                <a:ea typeface="+mn-ea"/>
                <a:cs typeface="+mn-cs"/>
              </a:rPr>
              <a:t>- és biztonságpolitikáját; megköti az EU és más országok, illetve nemzetközi szervezetek közötti megállapodásokat; az Európai Parlamenttel közösen elfogadja az éves uniós költségvetést. </a:t>
            </a:r>
          </a:p>
          <a:p>
            <a:r>
              <a:rPr lang="hu-HU" sz="1200" kern="1200" dirty="0" smtClean="0">
                <a:solidFill>
                  <a:schemeClr val="tx1"/>
                </a:solidFill>
                <a:effectLst/>
                <a:latin typeface="+mn-lt"/>
                <a:ea typeface="+mn-ea"/>
                <a:cs typeface="+mn-cs"/>
              </a:rPr>
              <a:t/>
            </a:r>
            <a:br>
              <a:rPr lang="hu-HU" sz="1200" kern="1200" dirty="0" smtClean="0">
                <a:solidFill>
                  <a:schemeClr val="tx1"/>
                </a:solidFill>
                <a:effectLst/>
                <a:latin typeface="+mn-lt"/>
                <a:ea typeface="+mn-ea"/>
                <a:cs typeface="+mn-cs"/>
              </a:rPr>
            </a:br>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részt vevő miniszterek a megvitatott szakpolitikával foglalkozó miniszterek. A környezetvédelmi miniszterek például a Környezetvédelmi Tanács keretében üléseznek. A miniszterek évente több alkalommal üléseznek az EU-val kapcsolatos döntések meghozatala érdekében, bár a kormányzati tisztviselők egész évben tartanak értekezleteket a szakpolitika részteles kérdéseinek megvitatása érdekében.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döntések elfogadásához általában </a:t>
            </a:r>
            <a:r>
              <a:rPr lang="hu-HU" sz="1200" b="1" kern="1200" dirty="0" smtClean="0">
                <a:solidFill>
                  <a:schemeClr val="tx1"/>
                </a:solidFill>
                <a:effectLst/>
                <a:latin typeface="+mn-lt"/>
                <a:ea typeface="+mn-ea"/>
                <a:cs typeface="+mn-cs"/>
              </a:rPr>
              <a:t>minősített többségre</a:t>
            </a:r>
            <a:r>
              <a:rPr lang="hu-HU" sz="1200" kern="1200" dirty="0" smtClean="0">
                <a:solidFill>
                  <a:schemeClr val="tx1"/>
                </a:solidFill>
                <a:effectLst/>
                <a:latin typeface="+mn-lt"/>
                <a:ea typeface="+mn-ea"/>
                <a:cs typeface="+mn-cs"/>
              </a:rPr>
              <a:t> van szükség, amely az EU teljes lakosságának legalább 65%-át képviselő tagállamok 55%-a. A döntések megakadályozásához az EU lakosságának legalább 35%-át képviselő legalább négy tagállamra van szükség.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Egyes témakörök, például a külpolitika és az adózás, </a:t>
            </a:r>
            <a:r>
              <a:rPr lang="hu-HU" sz="1200" b="1" kern="1200" dirty="0" smtClean="0">
                <a:solidFill>
                  <a:schemeClr val="tx1"/>
                </a:solidFill>
                <a:effectLst/>
                <a:latin typeface="+mn-lt"/>
                <a:ea typeface="+mn-ea"/>
                <a:cs typeface="+mn-cs"/>
              </a:rPr>
              <a:t>egyhangú szavazatot</a:t>
            </a:r>
            <a:r>
              <a:rPr lang="hu-HU" sz="1200" kern="1200" dirty="0" smtClean="0">
                <a:solidFill>
                  <a:schemeClr val="tx1"/>
                </a:solidFill>
                <a:effectLst/>
                <a:latin typeface="+mn-lt"/>
                <a:ea typeface="+mn-ea"/>
                <a:cs typeface="+mn-cs"/>
              </a:rPr>
              <a:t> igényelnek (azokat minden tagállamnak támogatnia kell), az eljárási és az igazgatási kérdésekhez pedig </a:t>
            </a:r>
            <a:r>
              <a:rPr lang="hu-HU" sz="1200" b="1" kern="1200" dirty="0" smtClean="0">
                <a:solidFill>
                  <a:schemeClr val="tx1"/>
                </a:solidFill>
                <a:effectLst/>
                <a:latin typeface="+mn-lt"/>
                <a:ea typeface="+mn-ea"/>
                <a:cs typeface="+mn-cs"/>
              </a:rPr>
              <a:t>egyszerű többség </a:t>
            </a:r>
            <a:r>
              <a:rPr lang="hu-HU" sz="1200" kern="1200" dirty="0" smtClean="0">
                <a:solidFill>
                  <a:schemeClr val="tx1"/>
                </a:solidFill>
                <a:effectLst/>
                <a:latin typeface="+mn-lt"/>
                <a:ea typeface="+mn-ea"/>
                <a:cs typeface="+mn-cs"/>
              </a:rPr>
              <a:t>szükséges.</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Tanács nem tévesztendő össze az Európa Tanáccsal, amely nem európai uniós szerv, hanem a demokrácia Európán belüli előmozdítása, valamint az emberi jogok és a jogállamiság Európán belüli védelme érdekében létrehozott nemzetközi szervezet. Az Európa Tanács 47 európai országot, köztük az EU 27 tagállamát is tömöríti.</a:t>
            </a:r>
          </a:p>
          <a:p>
            <a:endParaRPr lang="hu-HU" sz="1200" kern="1200" dirty="0" smtClean="0">
              <a:solidFill>
                <a:schemeClr val="tx1"/>
              </a:solidFill>
              <a:effectLst/>
              <a:latin typeface="+mn-lt"/>
              <a:ea typeface="+mn-ea"/>
              <a:cs typeface="+mn-cs"/>
            </a:endParaRPr>
          </a:p>
          <a:p>
            <a:r>
              <a:rPr lang="hu-HU" sz="1200" b="1" i="1" kern="1200" dirty="0" smtClean="0">
                <a:solidFill>
                  <a:schemeClr val="tx1"/>
                </a:solidFill>
                <a:effectLst/>
                <a:latin typeface="+mn-lt"/>
                <a:ea typeface="+mn-ea"/>
                <a:cs typeface="+mn-cs"/>
              </a:rPr>
              <a:t>3.3.1.4. Az Európai Bizottság</a:t>
            </a:r>
            <a:r>
              <a:rPr lang="hu-HU" sz="1200" b="1" i="0" kern="1200" dirty="0" smtClean="0">
                <a:solidFill>
                  <a:schemeClr val="tx1"/>
                </a:solidFill>
                <a:effectLst/>
                <a:latin typeface="+mn-lt"/>
                <a:ea typeface="+mn-ea"/>
                <a:cs typeface="+mn-cs"/>
              </a:rPr>
              <a:t> EUSZ 17. cikk, EUMSZ 234., 244–250., 290. és 291. cikk</a:t>
            </a:r>
            <a:endParaRPr lang="hu-HU" sz="1200" b="1" i="1"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Az Európai Bizottság az EU mindennapi működését biztosító legfontosabb intézmény. Ez az egyetlen olyan uniós intézmény, amely (gyakran az Európai Parlament vagy a Tanács kérését követően) jogszabályokra tehet javaslatot, noha azokról a Parlament és a Tanács szavaz. A Bizottság legtöbb munkatársa Brüsszelben vagy Luxembourgban dolgozik, azonban az uniós tagállamok minden fővárosában vannak „képviseleti” irodák.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Bizottság a 27 biztos alkotta </a:t>
            </a:r>
            <a:r>
              <a:rPr lang="hu-HU" sz="1200" b="1" kern="1200" dirty="0" smtClean="0">
                <a:solidFill>
                  <a:schemeClr val="tx1"/>
                </a:solidFill>
                <a:effectLst/>
                <a:latin typeface="+mn-lt"/>
                <a:ea typeface="+mn-ea"/>
                <a:cs typeface="+mn-cs"/>
              </a:rPr>
              <a:t>biztosi testületből</a:t>
            </a:r>
            <a:r>
              <a:rPr lang="hu-HU" sz="1200" kern="1200" dirty="0" smtClean="0">
                <a:solidFill>
                  <a:schemeClr val="tx1"/>
                </a:solidFill>
                <a:effectLst/>
                <a:latin typeface="+mn-lt"/>
                <a:ea typeface="+mn-ea"/>
                <a:cs typeface="+mn-cs"/>
              </a:rPr>
              <a:t> áll, amelyben minden uniós tagállamnak egy-egy biztosa van, a biztosok számába az elnök és az alelnökök is beleértendők.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Az </a:t>
            </a:r>
            <a:r>
              <a:rPr lang="hu-HU" sz="1200" b="1" kern="1200" dirty="0" smtClean="0">
                <a:solidFill>
                  <a:schemeClr val="tx1"/>
                </a:solidFill>
                <a:effectLst/>
                <a:latin typeface="+mn-lt"/>
                <a:ea typeface="+mn-ea"/>
                <a:cs typeface="+mn-cs"/>
              </a:rPr>
              <a:t>elnököt</a:t>
            </a:r>
            <a:r>
              <a:rPr lang="hu-HU" sz="1200" kern="1200" dirty="0" smtClean="0">
                <a:solidFill>
                  <a:schemeClr val="tx1"/>
                </a:solidFill>
                <a:effectLst/>
                <a:latin typeface="+mn-lt"/>
                <a:ea typeface="+mn-ea"/>
                <a:cs typeface="+mn-cs"/>
              </a:rPr>
              <a:t>, az Európai Tanács nevezi ki az európai parlamenti választások eredményei alapján, és személyét az Európai Parlament szavazza meg.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Bizottság elnökének kinevezését követően az Európai Unió Tanácsa nevezi ki a Bizottság többi tagját a kinevezett elnök egyetértésével, és ezt követően a 27 tagot, mint egyetlen testületet az Európai Parlament hagyja jóvá szavazatával.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biztosok 5 évig tartó </a:t>
            </a:r>
            <a:r>
              <a:rPr lang="hu-HU" sz="1200" b="1" kern="1200" dirty="0" smtClean="0">
                <a:solidFill>
                  <a:schemeClr val="tx1"/>
                </a:solidFill>
                <a:effectLst/>
                <a:latin typeface="+mn-lt"/>
                <a:ea typeface="+mn-ea"/>
                <a:cs typeface="+mn-cs"/>
              </a:rPr>
              <a:t>hivatali idejük</a:t>
            </a:r>
            <a:r>
              <a:rPr lang="hu-HU" sz="1200" kern="1200" dirty="0" smtClean="0">
                <a:solidFill>
                  <a:schemeClr val="tx1"/>
                </a:solidFill>
                <a:effectLst/>
                <a:latin typeface="+mn-lt"/>
                <a:ea typeface="+mn-ea"/>
                <a:cs typeface="+mn-cs"/>
              </a:rPr>
              <a:t> alatt a Bizottság politikai vezetői. Minden egyes biztos számára az elnök jelöli ki azt a konkrét szakpolitikai területet, amelyért felelős. </a:t>
            </a:r>
          </a:p>
          <a:p>
            <a:r>
              <a:rPr lang="hu-HU" sz="1200" kern="1200" dirty="0" smtClean="0">
                <a:solidFill>
                  <a:schemeClr val="tx1"/>
                </a:solidFill>
                <a:effectLst/>
                <a:latin typeface="+mn-lt"/>
                <a:ea typeface="+mn-ea"/>
                <a:cs typeface="+mn-cs"/>
              </a:rPr>
              <a:t/>
            </a:r>
            <a:br>
              <a:rPr lang="hu-HU" sz="1200" kern="1200" dirty="0" smtClean="0">
                <a:solidFill>
                  <a:schemeClr val="tx1"/>
                </a:solidFill>
                <a:effectLst/>
                <a:latin typeface="+mn-lt"/>
                <a:ea typeface="+mn-ea"/>
                <a:cs typeface="+mn-cs"/>
              </a:rPr>
            </a:br>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Bizottság munkatársai a tagállami közszolgálat megfelelői, és szervezeti egységekbe, úgynevezett </a:t>
            </a:r>
            <a:r>
              <a:rPr lang="hu-HU" sz="1200" b="1" kern="1200" dirty="0" smtClean="0">
                <a:solidFill>
                  <a:schemeClr val="tx1"/>
                </a:solidFill>
                <a:effectLst/>
                <a:latin typeface="+mn-lt"/>
                <a:ea typeface="+mn-ea"/>
                <a:cs typeface="+mn-cs"/>
              </a:rPr>
              <a:t>főigazgatóságokba</a:t>
            </a:r>
            <a:r>
              <a:rPr lang="hu-HU" sz="1200" kern="1200" dirty="0" smtClean="0">
                <a:solidFill>
                  <a:schemeClr val="tx1"/>
                </a:solidFill>
                <a:effectLst/>
                <a:latin typeface="+mn-lt"/>
                <a:ea typeface="+mn-ea"/>
                <a:cs typeface="+mn-cs"/>
              </a:rPr>
              <a:t> és </a:t>
            </a:r>
            <a:r>
              <a:rPr lang="hu-HU" sz="1200" b="1" kern="1200" dirty="0" smtClean="0">
                <a:solidFill>
                  <a:schemeClr val="tx1"/>
                </a:solidFill>
                <a:effectLst/>
                <a:latin typeface="+mn-lt"/>
                <a:ea typeface="+mn-ea"/>
                <a:cs typeface="+mn-cs"/>
              </a:rPr>
              <a:t>szolgálatokba</a:t>
            </a:r>
            <a:r>
              <a:rPr lang="hu-HU" sz="1200" kern="1200" dirty="0" smtClean="0">
                <a:solidFill>
                  <a:schemeClr val="tx1"/>
                </a:solidFill>
                <a:effectLst/>
                <a:latin typeface="+mn-lt"/>
                <a:ea typeface="+mn-ea"/>
                <a:cs typeface="+mn-cs"/>
              </a:rPr>
              <a:t> szerveződnek, amelyek a nemzeti szintű minisztériumokhoz hasonlóak.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Bizottság döntéshozatala a biztosi testület testületi felelősségén alapul. A döntéshozatali folyamat során valamennyi biztos egyenlő, és egyenlő mértékben elszámoltatható ezekért a döntésekért. A </a:t>
            </a:r>
            <a:r>
              <a:rPr lang="hu-HU" sz="1200" b="1" kern="1200" dirty="0" smtClean="0">
                <a:solidFill>
                  <a:schemeClr val="tx1"/>
                </a:solidFill>
                <a:effectLst/>
                <a:latin typeface="+mn-lt"/>
                <a:ea typeface="+mn-ea"/>
                <a:cs typeface="+mn-cs"/>
              </a:rPr>
              <a:t>biztosok </a:t>
            </a:r>
            <a:r>
              <a:rPr lang="hu-HU" sz="1200" kern="1200" dirty="0" smtClean="0">
                <a:solidFill>
                  <a:schemeClr val="tx1"/>
                </a:solidFill>
                <a:effectLst/>
                <a:latin typeface="+mn-lt"/>
                <a:ea typeface="+mn-ea"/>
                <a:cs typeface="+mn-cs"/>
              </a:rPr>
              <a:t>– bizonyos, engedélyezett esetektől eltekintve – nem rendelkeznek egyéni döntéshozatali hatáskörrel.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27 biztos között </a:t>
            </a:r>
            <a:r>
              <a:rPr lang="hu-HU" sz="1200" b="1" kern="1200" dirty="0" smtClean="0">
                <a:solidFill>
                  <a:schemeClr val="tx1"/>
                </a:solidFill>
                <a:effectLst/>
                <a:latin typeface="+mn-lt"/>
                <a:ea typeface="+mn-ea"/>
                <a:cs typeface="+mn-cs"/>
              </a:rPr>
              <a:t>hat alelnök</a:t>
            </a:r>
            <a:r>
              <a:rPr lang="hu-HU" sz="1200" kern="1200" dirty="0" smtClean="0">
                <a:solidFill>
                  <a:schemeClr val="tx1"/>
                </a:solidFill>
                <a:effectLst/>
                <a:latin typeface="+mn-lt"/>
                <a:ea typeface="+mn-ea"/>
                <a:cs typeface="+mn-cs"/>
              </a:rPr>
              <a:t> van (köztük az első alelnök, valamint az Unió külügyi és biztonságpolitikai </a:t>
            </a:r>
            <a:r>
              <a:rPr lang="hu-HU" sz="1200" kern="1200" dirty="0" err="1" smtClean="0">
                <a:solidFill>
                  <a:schemeClr val="tx1"/>
                </a:solidFill>
                <a:effectLst/>
                <a:latin typeface="+mn-lt"/>
                <a:ea typeface="+mn-ea"/>
                <a:cs typeface="+mn-cs"/>
              </a:rPr>
              <a:t>főképviselője</a:t>
            </a:r>
            <a:r>
              <a:rPr lang="hu-HU" sz="1200" kern="1200" dirty="0" smtClean="0">
                <a:solidFill>
                  <a:schemeClr val="tx1"/>
                </a:solidFill>
                <a:effectLst/>
                <a:latin typeface="+mn-lt"/>
                <a:ea typeface="+mn-ea"/>
                <a:cs typeface="+mn-cs"/>
              </a:rPr>
              <a:t>), akik a szokásos biztosi portfólión felül látják el ezeket a szerepköröket. Az alelnökök az elnök nevében járnak el, és több biztossal együtt koordinálják a felelősségi körükbe tartozó munkát. A Bizottság </a:t>
            </a:r>
            <a:r>
              <a:rPr lang="hu-HU" sz="1200" b="1" kern="1200" dirty="0" smtClean="0">
                <a:solidFill>
                  <a:schemeClr val="tx1"/>
                </a:solidFill>
                <a:effectLst/>
                <a:latin typeface="+mn-lt"/>
                <a:ea typeface="+mn-ea"/>
                <a:cs typeface="+mn-cs"/>
              </a:rPr>
              <a:t>éves munkaprogramok</a:t>
            </a:r>
            <a:r>
              <a:rPr lang="hu-HU" sz="1200" kern="1200" dirty="0" smtClean="0">
                <a:solidFill>
                  <a:schemeClr val="tx1"/>
                </a:solidFill>
                <a:effectLst/>
                <a:latin typeface="+mn-lt"/>
                <a:ea typeface="+mn-ea"/>
                <a:cs typeface="+mn-cs"/>
              </a:rPr>
              <a:t> keretében szervezi tevékenységét, és hivatali idejére prioritásokat határoz meg. </a:t>
            </a:r>
          </a:p>
          <a:p>
            <a:r>
              <a:rPr lang="hu-HU" sz="1200" kern="1200" dirty="0" smtClean="0">
                <a:solidFill>
                  <a:schemeClr val="tx1"/>
                </a:solidFill>
                <a:effectLst/>
                <a:latin typeface="+mn-lt"/>
                <a:ea typeface="+mn-ea"/>
                <a:cs typeface="+mn-cs"/>
              </a:rPr>
              <a:t>Az általános döntések meghozatala konszenzus alapján történik, de szavazásra is sor kerülhet. Ebben az esetben a döntések meghozatala egyszerű többséggel történik, minden biztos egy-egy szavazattal rendelkezik. Ezt követően a megfelelő főigazgatóság veszi át a kérdést. Erre általában jogalkotási javaslatok tervezete formájában kerül sor.</a:t>
            </a:r>
          </a:p>
          <a:p>
            <a:r>
              <a:rPr lang="hu-HU" sz="1200" b="1" i="1" kern="1200" dirty="0" smtClean="0">
                <a:solidFill>
                  <a:schemeClr val="tx1"/>
                </a:solidFill>
                <a:effectLst/>
                <a:latin typeface="+mn-lt"/>
                <a:ea typeface="+mn-ea"/>
                <a:cs typeface="+mn-cs"/>
              </a:rPr>
              <a:t>3.3.1.5. Polgári szerepvállalás </a:t>
            </a:r>
          </a:p>
          <a:p>
            <a:r>
              <a:rPr lang="hu-HU" sz="1200" kern="1200" dirty="0" smtClean="0">
                <a:solidFill>
                  <a:schemeClr val="tx1"/>
                </a:solidFill>
                <a:effectLst/>
                <a:latin typeface="+mn-lt"/>
                <a:ea typeface="+mn-ea"/>
                <a:cs typeface="+mn-cs"/>
              </a:rPr>
              <a:t>Az integráció fejlődésével fontos, és sokrétű rangra emelkedett az </a:t>
            </a:r>
            <a:r>
              <a:rPr lang="hu-HU" sz="1200" b="1" kern="1200" dirty="0" smtClean="0">
                <a:solidFill>
                  <a:schemeClr val="tx1"/>
                </a:solidFill>
                <a:effectLst/>
                <a:latin typeface="+mn-lt"/>
                <a:ea typeface="+mn-ea"/>
                <a:cs typeface="+mn-cs"/>
              </a:rPr>
              <a:t>uniós polgárság</a:t>
            </a:r>
            <a:r>
              <a:rPr lang="hu-HU" sz="1200" kern="1200" dirty="0" smtClean="0">
                <a:solidFill>
                  <a:schemeClr val="tx1"/>
                </a:solidFill>
                <a:effectLst/>
                <a:latin typeface="+mn-lt"/>
                <a:ea typeface="+mn-ea"/>
                <a:cs typeface="+mn-cs"/>
              </a:rPr>
              <a:t> intézménye. Az Európai parlament szerepkörével együtt e jogintézmény erősödése is egyre összetettebben formálja az Unió politikai dimenzióit, demokratikus legitimációját.  A polgári demokratikus kontroll egyik eszköze a </a:t>
            </a:r>
            <a:r>
              <a:rPr lang="hu-HU" sz="1200" b="1" kern="1200" dirty="0" smtClean="0">
                <a:solidFill>
                  <a:schemeClr val="tx1"/>
                </a:solidFill>
                <a:effectLst/>
                <a:latin typeface="+mn-lt"/>
                <a:ea typeface="+mn-ea"/>
                <a:cs typeface="+mn-cs"/>
              </a:rPr>
              <a:t>petíciós jog</a:t>
            </a:r>
            <a:r>
              <a:rPr lang="hu-HU" sz="1200" kern="1200" dirty="0" smtClean="0">
                <a:solidFill>
                  <a:schemeClr val="tx1"/>
                </a:solidFill>
                <a:effectLst/>
                <a:latin typeface="+mn-lt"/>
                <a:ea typeface="+mn-ea"/>
                <a:cs typeface="+mn-cs"/>
              </a:rPr>
              <a:t>. Ennél fogva minden uniós polgár jogosult arra, hogy az EU 24 hivatalos nyelvének egyikén – panasz vagy kérelem formájában – az Európai Unió tevékenységi körébe tartozó kérdéssel kapcsolatos petíciót nyújtson be az Európai Parlamentnek. A petíciókat a Parlament Petíciós Bizottsága vizsgálja meg, amely döntést hoz az elfogadhatóságukról, és foglalkozik velük.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a:t>
            </a:r>
            <a:r>
              <a:rPr lang="hu-HU" sz="1200" b="1" kern="1200" dirty="0" smtClean="0">
                <a:solidFill>
                  <a:schemeClr val="tx1"/>
                </a:solidFill>
                <a:effectLst/>
                <a:latin typeface="+mn-lt"/>
                <a:ea typeface="+mn-ea"/>
                <a:cs typeface="+mn-cs"/>
              </a:rPr>
              <a:t>polgárok közvetlenül</a:t>
            </a:r>
            <a:r>
              <a:rPr lang="hu-HU" sz="1200" kern="1200" dirty="0" smtClean="0">
                <a:solidFill>
                  <a:schemeClr val="tx1"/>
                </a:solidFill>
                <a:effectLst/>
                <a:latin typeface="+mn-lt"/>
                <a:ea typeface="+mn-ea"/>
                <a:cs typeface="+mn-cs"/>
              </a:rPr>
              <a:t> is részt vehetnek az uniós szakpolitikák kidolgozásában, oly módon, hogy felkérik az Európai Bizottságot az EU jogalkotási hatáskörébe tartozó kérdésekkel kapcsolatos javaslat megtételére. Ezt az úgynevezett </a:t>
            </a:r>
            <a:r>
              <a:rPr lang="hu-HU" sz="1200" b="1" kern="1200" dirty="0" smtClean="0">
                <a:solidFill>
                  <a:schemeClr val="tx1"/>
                </a:solidFill>
                <a:effectLst/>
                <a:latin typeface="+mn-lt"/>
                <a:ea typeface="+mn-ea"/>
                <a:cs typeface="+mn-cs"/>
              </a:rPr>
              <a:t>európai polgári kezdeményezést</a:t>
            </a:r>
            <a:r>
              <a:rPr lang="hu-HU" sz="1200" kern="1200" dirty="0" smtClean="0">
                <a:solidFill>
                  <a:schemeClr val="tx1"/>
                </a:solidFill>
                <a:effectLst/>
                <a:latin typeface="+mn-lt"/>
                <a:ea typeface="+mn-ea"/>
                <a:cs typeface="+mn-cs"/>
              </a:rPr>
              <a:t> a 27 uniós tagállam közül legalább hét tagállam legalább 1 millió uniós </a:t>
            </a:r>
            <a:r>
              <a:rPr lang="hu-HU" sz="1200" kern="1200" dirty="0" err="1" smtClean="0">
                <a:solidFill>
                  <a:schemeClr val="tx1"/>
                </a:solidFill>
                <a:effectLst/>
                <a:latin typeface="+mn-lt"/>
                <a:ea typeface="+mn-ea"/>
                <a:cs typeface="+mn-cs"/>
              </a:rPr>
              <a:t>polgárának</a:t>
            </a:r>
            <a:r>
              <a:rPr lang="hu-HU" sz="1200" kern="1200" dirty="0" smtClean="0">
                <a:solidFill>
                  <a:schemeClr val="tx1"/>
                </a:solidFill>
                <a:effectLst/>
                <a:latin typeface="+mn-lt"/>
                <a:ea typeface="+mn-ea"/>
                <a:cs typeface="+mn-cs"/>
              </a:rPr>
              <a:t> támogatnia kell. Követelmény, hogy mind a hét tagállamban legalább bizonyos számú polgár aláírja. </a:t>
            </a:r>
          </a:p>
          <a:p>
            <a:r>
              <a:rPr lang="hu-HU" sz="1200" b="1" i="1" kern="1200" dirty="0" smtClean="0">
                <a:solidFill>
                  <a:schemeClr val="tx1"/>
                </a:solidFill>
                <a:effectLst/>
                <a:latin typeface="+mn-lt"/>
                <a:ea typeface="+mn-ea"/>
                <a:cs typeface="+mn-cs"/>
              </a:rPr>
              <a:t>3.3.1.6. Európai uniós ügynökségek </a:t>
            </a:r>
          </a:p>
          <a:p>
            <a:r>
              <a:rPr lang="hu-HU" sz="1200" kern="1200" dirty="0" smtClean="0">
                <a:solidFill>
                  <a:schemeClr val="tx1"/>
                </a:solidFill>
                <a:effectLst/>
                <a:latin typeface="+mn-lt"/>
                <a:ea typeface="+mn-ea"/>
                <a:cs typeface="+mn-cs"/>
              </a:rPr>
              <a:t>Az Európai Unió munkáját több uniós ügynökség is segíti, amelyek az uniós jog értelmében konkrét feladatok ellátására létrehozott önálló jogalanyok. </a:t>
            </a:r>
          </a:p>
          <a:p>
            <a:r>
              <a:rPr lang="hu-HU" sz="1200" kern="1200" dirty="0" smtClean="0">
                <a:solidFill>
                  <a:schemeClr val="tx1"/>
                </a:solidFill>
                <a:effectLst/>
                <a:latin typeface="+mn-lt"/>
                <a:ea typeface="+mn-ea"/>
                <a:cs typeface="+mn-cs"/>
              </a:rPr>
              <a:t>Az ügynökségek az EU-ban élők mindennapjait érintő kérdésekkel és problémákkal foglalkoznak. Jelentős hatást fejtenek ki, különböző területeken – például a </a:t>
            </a:r>
            <a:r>
              <a:rPr lang="hu-HU" sz="1200" kern="1200" dirty="0" err="1" smtClean="0">
                <a:solidFill>
                  <a:schemeClr val="tx1"/>
                </a:solidFill>
                <a:effectLst/>
                <a:latin typeface="+mn-lt"/>
                <a:ea typeface="+mn-ea"/>
                <a:cs typeface="+mn-cs"/>
              </a:rPr>
              <a:t>kiberbiztonság</a:t>
            </a:r>
            <a:r>
              <a:rPr lang="hu-HU" sz="1200" kern="1200" dirty="0" smtClean="0">
                <a:solidFill>
                  <a:schemeClr val="tx1"/>
                </a:solidFill>
                <a:effectLst/>
                <a:latin typeface="+mn-lt"/>
                <a:ea typeface="+mn-ea"/>
                <a:cs typeface="+mn-cs"/>
              </a:rPr>
              <a:t>, az élelmiszer- és a gyógyszerbiztonság, a környezetvédelem, az alapvető jogok és a határbiztonság területén – szakismeretekkel látják el az uniós intézményeket és a tagállamokat.</a:t>
            </a:r>
          </a:p>
          <a:p>
            <a:r>
              <a:rPr lang="hu-HU" sz="1200" kern="1200" dirty="0" smtClean="0">
                <a:solidFill>
                  <a:schemeClr val="tx1"/>
                </a:solidFill>
                <a:effectLst/>
                <a:latin typeface="+mn-lt"/>
                <a:ea typeface="+mn-ea"/>
                <a:cs typeface="+mn-cs"/>
              </a:rPr>
              <a:t/>
            </a:r>
            <a:br>
              <a:rPr lang="hu-HU" sz="1200" kern="1200" dirty="0" smtClean="0">
                <a:solidFill>
                  <a:schemeClr val="tx1"/>
                </a:solidFill>
                <a:effectLst/>
                <a:latin typeface="+mn-lt"/>
                <a:ea typeface="+mn-ea"/>
                <a:cs typeface="+mn-cs"/>
              </a:rPr>
            </a:br>
            <a:r>
              <a:rPr lang="hu-HU" sz="1200" kern="1200" dirty="0" smtClean="0">
                <a:solidFill>
                  <a:schemeClr val="tx1"/>
                </a:solidFill>
                <a:effectLst/>
                <a:latin typeface="+mn-lt"/>
                <a:ea typeface="+mn-ea"/>
                <a:cs typeface="+mn-cs"/>
              </a:rPr>
              <a:t> </a:t>
            </a:r>
          </a:p>
          <a:p>
            <a:r>
              <a:rPr lang="hu-HU" sz="1200" b="1" i="1" kern="1200" dirty="0" smtClean="0">
                <a:solidFill>
                  <a:schemeClr val="tx1"/>
                </a:solidFill>
                <a:effectLst/>
                <a:latin typeface="+mn-lt"/>
                <a:ea typeface="+mn-ea"/>
                <a:cs typeface="+mn-cs"/>
              </a:rPr>
              <a:t>3.3.1.7. Tanácsadó testületek</a:t>
            </a:r>
          </a:p>
          <a:p>
            <a:r>
              <a:rPr lang="hu-HU" sz="1200" kern="1200" dirty="0" smtClean="0">
                <a:solidFill>
                  <a:schemeClr val="tx1"/>
                </a:solidFill>
                <a:effectLst/>
                <a:latin typeface="+mn-lt"/>
                <a:ea typeface="+mn-ea"/>
                <a:cs typeface="+mn-cs"/>
              </a:rPr>
              <a:t>Számos szakpolitikai területen való döntéshozatalkor a Parlament, a Tanács és a Bizottság egyeztet az Európai Gazdasági és Szociális Bizottsággal. A bizottság tagjai a különféle gazdasági és társadalmi érdekcsoportokat – együttesen a szervezett civil társadalmat – képviselik. </a:t>
            </a:r>
          </a:p>
          <a:p>
            <a:r>
              <a:rPr lang="hu-HU" sz="1200" kern="1200" dirty="0" smtClean="0">
                <a:solidFill>
                  <a:schemeClr val="tx1"/>
                </a:solidFill>
                <a:effectLst/>
                <a:latin typeface="+mn-lt"/>
                <a:ea typeface="+mn-ea"/>
                <a:cs typeface="+mn-cs"/>
              </a:rPr>
              <a:t>A Régiók Európai Bizottsága regionális és helyi önkormányzatok képviselőiből áll. A Parlamentnek, a Tanácsnak és a Bizottságnak egyeztetnie kell ezzel a bizottsággal a régiók szempontjából releváns kérdésekről. A tanácsadó bizottságok véleménye nem kötelező az uniós intézményekre nézve. </a:t>
            </a:r>
          </a:p>
          <a:p>
            <a:r>
              <a:rPr lang="hu-HU" sz="1200" kern="1200" dirty="0" smtClean="0">
                <a:solidFill>
                  <a:schemeClr val="tx1"/>
                </a:solidFill>
                <a:effectLst/>
                <a:latin typeface="+mn-lt"/>
                <a:ea typeface="+mn-ea"/>
                <a:cs typeface="+mn-cs"/>
              </a:rPr>
              <a:t>Ezenfelül más intézményekkel és szervekkel is folyhat egyeztetés, ha valamely javaslat az érdekkörükbe vagy a szakterületükbe tartozik, például az Európai Központi Bankkal gazdasági vagy pénzügyekre vonatkozó javaslatok esetén. </a:t>
            </a:r>
          </a:p>
          <a:p>
            <a:r>
              <a:rPr lang="hu-HU" sz="1200" b="1" i="1" kern="1200" dirty="0" smtClean="0">
                <a:solidFill>
                  <a:schemeClr val="tx1"/>
                </a:solidFill>
                <a:effectLst/>
                <a:latin typeface="+mn-lt"/>
                <a:ea typeface="+mn-ea"/>
                <a:cs typeface="+mn-cs"/>
              </a:rPr>
              <a:t>3.3.1.8. Az Unió külügyi és biztonságpolitikai </a:t>
            </a:r>
            <a:r>
              <a:rPr lang="hu-HU" sz="1200" b="1" i="1" kern="1200" dirty="0" err="1" smtClean="0">
                <a:solidFill>
                  <a:schemeClr val="tx1"/>
                </a:solidFill>
                <a:effectLst/>
                <a:latin typeface="+mn-lt"/>
                <a:ea typeface="+mn-ea"/>
                <a:cs typeface="+mn-cs"/>
              </a:rPr>
              <a:t>főképviselője</a:t>
            </a:r>
            <a:endParaRPr lang="hu-HU" sz="1200" b="1" i="1"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A közös </a:t>
            </a:r>
            <a:r>
              <a:rPr lang="hu-HU" sz="1200" kern="1200" dirty="0" err="1" smtClean="0">
                <a:solidFill>
                  <a:schemeClr val="tx1"/>
                </a:solidFill>
                <a:effectLst/>
                <a:latin typeface="+mn-lt"/>
                <a:ea typeface="+mn-ea"/>
                <a:cs typeface="+mn-cs"/>
              </a:rPr>
              <a:t>kül</a:t>
            </a:r>
            <a:r>
              <a:rPr lang="hu-HU" sz="1200" kern="1200" dirty="0" smtClean="0">
                <a:solidFill>
                  <a:schemeClr val="tx1"/>
                </a:solidFill>
                <a:effectLst/>
                <a:latin typeface="+mn-lt"/>
                <a:ea typeface="+mn-ea"/>
                <a:cs typeface="+mn-cs"/>
              </a:rPr>
              <a:t>- és biztonságpolitika elsősorban a biztonsági és védelmi vonatkozású diplomácia és fellépés bonyolítására hivatott, szervezett és elfogadott uniós külpolitika. </a:t>
            </a:r>
          </a:p>
          <a:p>
            <a:r>
              <a:rPr lang="hu-HU" sz="1200" kern="1200" dirty="0" smtClean="0">
                <a:solidFill>
                  <a:schemeClr val="tx1"/>
                </a:solidFill>
                <a:effectLst/>
                <a:latin typeface="+mn-lt"/>
                <a:ea typeface="+mn-ea"/>
                <a:cs typeface="+mn-cs"/>
              </a:rPr>
              <a:t> </a:t>
            </a:r>
          </a:p>
          <a:p>
            <a:r>
              <a:rPr lang="hu-HU" sz="1200" kern="1200" dirty="0" smtClean="0">
                <a:solidFill>
                  <a:schemeClr val="tx1"/>
                </a:solidFill>
                <a:effectLst/>
                <a:latin typeface="+mn-lt"/>
                <a:ea typeface="+mn-ea"/>
                <a:cs typeface="+mn-cs"/>
              </a:rPr>
              <a:t>A döntéseket az Európai Unió Tanácsán belül a tagállamoknak egyhangúlag kell elfogadniuk, de elfogadásukat követően bizonyos aspektusokról minősített többséggel történő szavazás útján további döntést lehet hozni. Az EU külpolitikáját az Unió külügyi és biztonságpolitikai </a:t>
            </a:r>
            <a:r>
              <a:rPr lang="hu-HU" sz="1200" kern="1200" dirty="0" err="1" smtClean="0">
                <a:solidFill>
                  <a:schemeClr val="tx1"/>
                </a:solidFill>
                <a:effectLst/>
                <a:latin typeface="+mn-lt"/>
                <a:ea typeface="+mn-ea"/>
                <a:cs typeface="+mn-cs"/>
              </a:rPr>
              <a:t>főképviselője</a:t>
            </a:r>
            <a:r>
              <a:rPr lang="hu-HU" sz="1200" kern="1200" dirty="0" smtClean="0">
                <a:solidFill>
                  <a:schemeClr val="tx1"/>
                </a:solidFill>
                <a:effectLst/>
                <a:latin typeface="+mn-lt"/>
                <a:ea typeface="+mn-ea"/>
                <a:cs typeface="+mn-cs"/>
              </a:rPr>
              <a:t> és a Bizottság alelnöke, képviseli, aki a külügyminiszterek ülésének elnöki tisztségét is betölti. </a:t>
            </a:r>
          </a:p>
          <a:p>
            <a:r>
              <a:rPr lang="hu-HU" sz="1200" kern="1200" dirty="0" smtClean="0">
                <a:solidFill>
                  <a:schemeClr val="tx1"/>
                </a:solidFill>
                <a:effectLst/>
                <a:latin typeface="+mn-lt"/>
                <a:ea typeface="+mn-ea"/>
                <a:cs typeface="+mn-cs"/>
              </a:rPr>
              <a:t>Vö.: Az Európai Unió. A szervezet és tevékenység, Luxembourg: Az Európai Unió Kiadóhivatala, 2018 </a:t>
            </a:r>
          </a:p>
          <a:p>
            <a:r>
              <a:rPr lang="hu-HU" sz="1200" kern="1200" dirty="0" smtClean="0">
                <a:solidFill>
                  <a:schemeClr val="tx1"/>
                </a:solidFill>
                <a:effectLst/>
                <a:latin typeface="+mn-lt"/>
                <a:ea typeface="+mn-ea"/>
                <a:cs typeface="+mn-cs"/>
              </a:rPr>
              <a:t>Vö.: Az Európai Unió. A szervezet és tevékenység, Luxembourg: Az Európai Unió Kiadóhivatala, 2018</a:t>
            </a:r>
          </a:p>
          <a:p>
            <a:r>
              <a:rPr lang="hu-HU" sz="1200" kern="1200" dirty="0" smtClean="0">
                <a:solidFill>
                  <a:schemeClr val="tx1"/>
                </a:solidFill>
                <a:effectLst/>
                <a:latin typeface="+mn-lt"/>
                <a:ea typeface="+mn-ea"/>
                <a:cs typeface="+mn-cs"/>
              </a:rPr>
              <a:t>Vö.: Az Európai Unió. A szervezet és tevékenység, Luxembourg: Az Európai Unió Kiadóhivatala, 2018</a:t>
            </a:r>
          </a:p>
          <a:p>
            <a:r>
              <a:rPr lang="hu-HU" sz="1200" kern="1200" dirty="0" smtClean="0">
                <a:solidFill>
                  <a:schemeClr val="tx1"/>
                </a:solidFill>
                <a:effectLst/>
                <a:latin typeface="+mn-lt"/>
                <a:ea typeface="+mn-ea"/>
                <a:cs typeface="+mn-cs"/>
              </a:rPr>
              <a:t>Vö.: Az Európai Unió. A szervezet és tevékenység, Luxembourg: Az Európai Unió Kiadóhivatala, 2018</a:t>
            </a:r>
          </a:p>
          <a:p>
            <a:r>
              <a:rPr lang="hu-HU" sz="1200" kern="1200" dirty="0" smtClean="0">
                <a:solidFill>
                  <a:schemeClr val="tx1"/>
                </a:solidFill>
                <a:effectLst/>
                <a:latin typeface="+mn-lt"/>
                <a:ea typeface="+mn-ea"/>
                <a:cs typeface="+mn-cs"/>
              </a:rPr>
              <a:t>Az Európai Unió. A szervezet és tevékenység, Luxembourg: Az Európai Unió Kiadóhivatala, 2018</a:t>
            </a:r>
          </a:p>
          <a:p>
            <a:r>
              <a:rPr lang="hu-HU" sz="1200" kern="1200" dirty="0" smtClean="0">
                <a:solidFill>
                  <a:schemeClr val="tx1"/>
                </a:solidFill>
                <a:effectLst/>
                <a:latin typeface="+mn-lt"/>
                <a:ea typeface="+mn-ea"/>
                <a:cs typeface="+mn-cs"/>
              </a:rPr>
              <a:t>Az Európai Unió. A szervezet és tevékenység, Luxembourg: Az Európai Unió Kiadóhivatala, 2018</a:t>
            </a:r>
          </a:p>
          <a:p>
            <a:r>
              <a:rPr lang="hu-HU" sz="1200" kern="1200" dirty="0" smtClean="0">
                <a:solidFill>
                  <a:schemeClr val="tx1"/>
                </a:solidFill>
                <a:effectLst/>
                <a:latin typeface="+mn-lt"/>
                <a:ea typeface="+mn-ea"/>
                <a:cs typeface="+mn-cs"/>
              </a:rPr>
              <a:t>Az Európai Unió. A szervezet és tevékenység, Luxembourg: Az Európai Unió Kiadóhivatala, 2018</a:t>
            </a:r>
          </a:p>
          <a:p>
            <a:r>
              <a:rPr lang="hu-HU" sz="1200" kern="1200" dirty="0" smtClean="0">
                <a:solidFill>
                  <a:schemeClr val="tx1"/>
                </a:solidFill>
                <a:effectLst/>
                <a:latin typeface="+mn-lt"/>
                <a:ea typeface="+mn-ea"/>
                <a:cs typeface="+mn-cs"/>
              </a:rPr>
              <a:t> </a:t>
            </a:r>
          </a:p>
          <a:p>
            <a:endParaRPr lang="hu-HU" dirty="0"/>
          </a:p>
        </p:txBody>
      </p:sp>
      <p:sp>
        <p:nvSpPr>
          <p:cNvPr id="4" name="Dia számának helye 3"/>
          <p:cNvSpPr>
            <a:spLocks noGrp="1"/>
          </p:cNvSpPr>
          <p:nvPr>
            <p:ph type="sldNum" sz="quarter" idx="10"/>
          </p:nvPr>
        </p:nvSpPr>
        <p:spPr/>
        <p:txBody>
          <a:bodyPr/>
          <a:lstStyle/>
          <a:p>
            <a:fld id="{7F1F3E2B-8FAC-4ACD-8EE3-BE374E78EF1E}" type="slidenum">
              <a:rPr lang="hu-HU" smtClean="0"/>
              <a:t>13</a:t>
            </a:fld>
            <a:endParaRPr lang="hu-HU"/>
          </a:p>
        </p:txBody>
      </p:sp>
    </p:spTree>
    <p:extLst>
      <p:ext uri="{BB962C8B-B14F-4D97-AF65-F5344CB8AC3E}">
        <p14:creationId xmlns:p14="http://schemas.microsoft.com/office/powerpoint/2010/main" val="2788427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Az EU alapító szerződései mint elsődleges uniós jog </a:t>
            </a:r>
          </a:p>
          <a:p>
            <a:endParaRPr lang="hu-HU" dirty="0" smtClean="0"/>
          </a:p>
          <a:p>
            <a:r>
              <a:rPr lang="hu-HU" dirty="0" smtClean="0"/>
              <a:t>Elsődleges jogforrásként az EU alapító szerződései, az azokhoz csatolt függelékek, mellékletek és jegyzőkönyvek, valamint ezek későbbi kiegészítései és módosításai említhetők meg. Az alapító szerződések, valamint a létrejött kiegészítések és módosítások, mindenekelőtt a Maastrichti, Amszterdami, Nizzai és Lisszaboni Szerződések, valamint a különböző csatlakozási szerződések tartalmazzák a célkitűzésekre, az EU szervezetére és működésmódjára, valamint a gazdasági jog egyes részeire vonatkozó alapvető jogtételeket. Ez igaz az Európai Unió Alapjogi Chartájára is, amely a Lisszaboni Szerződés hatálybalépése óta ugyanolyan jogi kötőerővel bír, mint a Szerződések (EUSZ 6. cikk (1) bekezdés). Ezzel lefektetik az EU alkotmányjogi keretfeltételeit, amelyeket az ehhez saját jogalkotási és adminisztratív hatáskörökkel felruházott uniós szervek töltenek ki az uniós érdekek figyelembevételével. Mint közvetlenül maguk a tagállamok által megteremtett jogot, e jogtételeket a jogászi nyelvhasználatban elsődleges uniós jognak nevezik. </a:t>
            </a:r>
          </a:p>
          <a:p>
            <a:endParaRPr lang="hu-HU" dirty="0" smtClean="0"/>
          </a:p>
          <a:p>
            <a:r>
              <a:rPr lang="hu-HU" dirty="0" smtClean="0"/>
              <a:t>Az EU alapító szerződései mint másodlagos uniós jog </a:t>
            </a:r>
          </a:p>
          <a:p>
            <a:endParaRPr lang="hu-HU" dirty="0" smtClean="0"/>
          </a:p>
          <a:p>
            <a:r>
              <a:rPr lang="hu-HU" dirty="0" smtClean="0"/>
              <a:t>Az EU intézményeire átruházott hatáskörök gyakorlása által megteremtett jogot nevezik másodlagos uniós jognak, az EU második fontos jogforrásának. Törvényi jellegű jogi aktusokból („jogalkotási aktusok”), nem jogalkotási aktusokból (egyszerű jogi aktusok, felhatalmazáson alapuló jogi aktusok, végrehajtási aktusok), nem kötelező erejű jogi aktusokból (vélemények, ajánlások), valamint egyéb olyan aktusokból tevődik össze, amelyek nem minősülnek jogi aktusnak (pl. intézményközi megállapodások, állásfoglalások, közlemények, cselekvési programok). „Jogalkotási aktusoknak” azon jogi aktusok minősülnek, amelyek a rendes vagy rendkívüli jogalkotási eljárás keretén belül jöttek létre (EUMSZ 289. cikk). A „felhatalmazáson alapuló jogi aktusok” (EUMSZ 290. cikk) törvényi jelleg nélküli jogi aktusok, de általános és kötelező hatállyal, amelyekkel egy jogalkotási aktus bizonyos nem lényeges előírásai módosíthatók vagy kiegészíthetők. Ezt a Bizottság végzi, amelyet erre egy jogalkotási aktus formájában kifejezetten fel kell hatalmazni. Abban az esetben, ha az EU kötelező érvényű jogi aktusainak végrehajtásához egységes feltételek meghatározása szükséges, ez megfelelő végrehajtási aktusokkal történik, amelyeket általában a Bizottság, kivételes esetekben pedig a Tanács bocsát ki (EUMSZ 291. cikk). Nem kötelező erejű jogi aktusok formájában az uniós intézmények ajánlásokat és véleményeket adhatnak ki. Végezetül létezik egy egész sor „jogi aktusnak nem minősülő aktus”, amelyek lehetővé teszik az uniós intézmények számára kötelezettség nélküli ajánlások és vélemények elfogadását, illetve amelyek az EU és intézményei belső működését szabályozzák (kölcsönös megegyezésen alapuló szabályozások, intézményközi megállapodások vagy a szervek eljárási szabályzatai). A törvényi jellegű és törvényi jelleg nélküli jogi aktusok a legkülönbözőbb formákat ölthetik. A legfontosabbakat egy külön jegyzék sorolja fel és definiálja (EUMSZ 288. cikk). A jogi aktusok kötelező érvényű formáiként a rendeleteket, irányelveket és határozatokat sorolja fel. A jogi aktusok nem kötelező érvényű formái a jegyzék szerint az ajánlások és vélemények. Ez a jegyzék azonban közel sem teljes. Számos olyan cselekvési forma létezik még, amelyeket nem lehet a jegyzékbe besorolni. Ebbe a körbe tartoznak az állásfoglalások, nyilatkozatok, akcióprogramok vagy a fehér és zöld könyvek. A különféle cselekvési formák közötti különbségek elfogadásuk, joghatásuk és címzettjeik köre alapján jelentős mértékűek.</a:t>
            </a:r>
          </a:p>
          <a:p>
            <a:endParaRPr lang="hu-HU" dirty="0" smtClean="0"/>
          </a:p>
          <a:p>
            <a:r>
              <a:rPr lang="hu-HU" dirty="0" smtClean="0"/>
              <a:t>A másodlagos uniós jog fokozatosan és folytatólagosan jön létre. Megalkotása élettel tölti meg az uniós Szerződések képezte elsődleges uniós jogot, és az idő </a:t>
            </a:r>
            <a:r>
              <a:rPr lang="hu-HU" dirty="0" err="1" smtClean="0"/>
              <a:t>előrehaladtával</a:t>
            </a:r>
            <a:r>
              <a:rPr lang="hu-HU" dirty="0" smtClean="0"/>
              <a:t> megvalósul és megerősödik az európai jogrend.</a:t>
            </a:r>
          </a:p>
          <a:p>
            <a:endParaRPr lang="hu-HU" dirty="0" smtClean="0"/>
          </a:p>
          <a:p>
            <a:r>
              <a:rPr lang="hu-HU" dirty="0" smtClean="0"/>
              <a:t> Az Unió nemzetközi megállapodásai </a:t>
            </a:r>
          </a:p>
          <a:p>
            <a:endParaRPr lang="hu-HU" dirty="0" smtClean="0"/>
          </a:p>
          <a:p>
            <a:r>
              <a:rPr lang="hu-HU" dirty="0" smtClean="0"/>
              <a:t>Ez a harmadik jogforrás az EU nemzetközi szerepével függ össze. Európa, mint a világ egyik legvonzóbb helye, nem szorítkozhat csupán saját belső ügyeinek kézbevételére, hanem mindenekelőtt gazdasági, szociális és politikai kapcsolatok kialakítására is törekednie kell a világ más országaival. E cél megvalósítása érdekében az EU a „nem uniós tagállamokkal” (ún. harmadik országok) és más nemzetközi szervezetekkel nemzetközi megállapodásokat köt, amelyek közül különösen a következő megállapodásokat érdemes megvizsgálni: Társulási megállapodás A társulás jóval túlmutat a kereskedelempolitikai kérdések puszta szabályozásán. Célja a szoros gazdasági együttműködés, amelynek során az EU a szerződő partnernek széles körű pénzügyi támogatást nyújt (EUMSZ 217. cikk). A társulási megállapodások három formáját kell megkülönböztetni: Az EU néhány tagállama és harmadik országok közötti különleges kötelékek fenntartására irányuló megállapodások, Az esetleges csatlakozást, illetve a vámunió létrehozását előkészítő megállapodások, Az Európai Gazdasági Térségről (EGT) szóló megállapodás, Együttműködési megállapodások, Kereskedelmi megállapodások.</a:t>
            </a:r>
          </a:p>
          <a:p>
            <a:endParaRPr lang="hu-HU" dirty="0" smtClean="0"/>
          </a:p>
          <a:p>
            <a:r>
              <a:rPr lang="hu-HU" dirty="0" smtClean="0"/>
              <a:t>Íratlan jogforrások </a:t>
            </a:r>
          </a:p>
          <a:p>
            <a:endParaRPr lang="hu-HU" dirty="0" smtClean="0"/>
          </a:p>
          <a:p>
            <a:r>
              <a:rPr lang="hu-HU" dirty="0" smtClean="0"/>
              <a:t>Az Unió eddigiekben felsorolt jogforrásaiban az a közös, hogy esetükben írott uniós jogról beszélünk. Mint minden más jogrend, az EU jogrendje sem állhat kizárólag csak írásban rögzített normákból, mivel a jogrendnek vannak olyan joghézagjai, melyeket az íratlan jognak kell kitöltenie. </a:t>
            </a:r>
          </a:p>
          <a:p>
            <a:endParaRPr lang="hu-HU" dirty="0" smtClean="0"/>
          </a:p>
          <a:p>
            <a:r>
              <a:rPr lang="hu-HU" dirty="0" smtClean="0"/>
              <a:t>Általános jogelvek Az uniós jog íratlan forrásai először is az általános jogelvek. Ezek olyan normák, amelyek a jog és igazságosság alapeszméit tükrözik, és amelyek mellett minden jogrend elkötelezi magát. Az írott uniós jog, mely lényegében csupán gazdasági és szociális tényállásokat szabályoz, csak részben képes ennek az elkötelezettségnek eleget tenni, ezért az általános jogelvek az Unió egyik legfontosabb jogforrásai. Segítségükkel kitölthetők a joghézagok, illetve a fennálló jog az igazságosság elve alapján történő értelmezésen keresztül </a:t>
            </a:r>
            <a:r>
              <a:rPr lang="hu-HU" dirty="0" err="1" smtClean="0"/>
              <a:t>továbbfejleszthető</a:t>
            </a:r>
            <a:r>
              <a:rPr lang="hu-HU" dirty="0" smtClean="0"/>
              <a:t>. E jogelvek a jogalkalmazás által jutnak érvényre, különösen a Bíróság ítélkezési gyakorlatán keresztül. A Bíróság feladata „a jog védelmének biztosítása a Szerződés értelmezése és alkalmazása során”. Az általános jogelvek meghatározása leginkább a tagállamok jogrendjében található közös jogelvek alapján lehetséges. Ezek képezik azt a háttéranyagot, amelyből kiindulva egy probléma megoldásához uniós szinten kidolgozható a szükséges jogszabály. Ezen általános jogelvek közé tartozik az uniós jog önállóságának, közvetlen alkalmazhatóságának és elsőbbségének alkotmányos alapelvei mellett az alapvető jogok biztosítása, az arányosság elve (amely időközben az EUSZ 5. cikkének (4) bekezdésében pozitív jogi szabályozást kapott), a bizalom védelmének elve, a meghallgatáshoz való jog elve, illetve a tagállamok felelőssége az uniós jog megsértése esetén. </a:t>
            </a:r>
          </a:p>
          <a:p>
            <a:endParaRPr lang="hu-HU" dirty="0" smtClean="0"/>
          </a:p>
          <a:p>
            <a:r>
              <a:rPr lang="hu-HU" dirty="0" smtClean="0"/>
              <a:t>Szokásjog</a:t>
            </a:r>
          </a:p>
          <a:p>
            <a:endParaRPr lang="hu-HU" dirty="0" smtClean="0"/>
          </a:p>
          <a:p>
            <a:r>
              <a:rPr lang="hu-HU" dirty="0" smtClean="0"/>
              <a:t> Az íratlan uniós jog körébe tartozik a szokásjog is. A szokásjog alatt a gyakorlatból és a jogi meggyőződésből kialakult jogot értjük, amely az elsődleges vagy másodlagos jogot kiegészíti vagy módosítja. Az ilyen uniós szokásjog létezésének lehetőségét alapvetően elismerik. A szokásjog tényleges kialakulásának az uniós jog szintjén azonban jelentős korlátai vannak. Az első ilyen korlátot a Szerződések módosítására szolgáló speciális eljárás képezi (EUSZ 54. cikk). Ez nem zárja ki ugyan teljesen a szokásjog kialakulását, de kiélezi azokat a követelményeket, amelyek szerint a szokásjogot hosszú ideje követett gyakorlattal és megfelelő jogi meggyőződéssel kell alátámasztani. Az uniós szervek esetében a szokásjog képződésének további korlátja abból a körülményből fakad, hogy az uniós szervek intézkedéseinek érvényességét kizárólag az uniós Szerződések alapozzák meg, nem pedig tényleges magatartásuk és a megfelelő jogkötöttség kialakítására irányuló szándékuk. Ebből az következik, hogy a szokásjog a szerződéses jog szintjén semmilyen körülmények között sem indulhat ki az uniós szervektől, hanem legfeljebb a tagállamoktól, a fentiekben leírt szigorúbb feltételek betartása mellett. Az uniós szervek által követett gyakorlat és jogi meggyőződések ugyanakkor felhasználhatók az általuk megteremtett jogtételek értelmezésénél, miáltal a szóban forgó jogi aktus jogi és tényleges </a:t>
            </a:r>
            <a:r>
              <a:rPr lang="hu-HU" dirty="0" err="1" smtClean="0"/>
              <a:t>hordereje</a:t>
            </a:r>
            <a:r>
              <a:rPr lang="hu-HU" dirty="0" smtClean="0"/>
              <a:t> megváltozhat. Az elsődleges uniós jog által megadott feltételeket és korlátokat azonban ennek során is figyelembe kell venni. Egyezmények és megállapodások az EU tagállamai között Az EU utolsó jogforrásaként a tagállamok közötti egyezmények említendők meg. Ezekre egyrészt olyan kérdések szabályozásakor kerül sor, melyek ugyan szorosan összefüggenek az EU tevékenységével, de amelyek tekintetében nem ruháztak hatáskört az uniós szervekre. (Példa: a gazdasági és monetáris </a:t>
            </a:r>
            <a:r>
              <a:rPr lang="hu-HU" dirty="0" err="1" smtClean="0"/>
              <a:t>unióbeli</a:t>
            </a:r>
            <a:r>
              <a:rPr lang="hu-HU" dirty="0" smtClean="0"/>
              <a:t> stabilitásról, koordinációról és kormányzásról szóló szerződés, a 2012. évi költségvetési paktum)</a:t>
            </a:r>
            <a:r>
              <a:rPr lang="hu-HU" baseline="0" dirty="0" smtClean="0"/>
              <a:t> </a:t>
            </a:r>
          </a:p>
          <a:p>
            <a:r>
              <a:rPr lang="hu-HU" dirty="0" smtClean="0"/>
              <a:t>Másrészt a tagállamok között olyan valós nemzetközi megállapodások is léteznek, amelyek célja elsősorban a nemzeti szabályozások területi behatároltságának feloldása, valamint az egységes jog megvalósítása az Unió szintjén. Ennek különösen a nemzetközi magánjog területén van jelentősége. (Példa: a szerződéses kötelezettségekre alkalmazandó jogról szóló egyezmény [1980]).</a:t>
            </a:r>
          </a:p>
          <a:p>
            <a:endParaRPr lang="hu-HU" dirty="0" smtClean="0"/>
          </a:p>
          <a:p>
            <a:endParaRPr lang="hu-HU" dirty="0"/>
          </a:p>
        </p:txBody>
      </p:sp>
      <p:sp>
        <p:nvSpPr>
          <p:cNvPr id="4" name="Dia számának helye 3"/>
          <p:cNvSpPr>
            <a:spLocks noGrp="1"/>
          </p:cNvSpPr>
          <p:nvPr>
            <p:ph type="sldNum" sz="quarter" idx="10"/>
          </p:nvPr>
        </p:nvSpPr>
        <p:spPr/>
        <p:txBody>
          <a:bodyPr/>
          <a:lstStyle/>
          <a:p>
            <a:fld id="{7F1F3E2B-8FAC-4ACD-8EE3-BE374E78EF1E}" type="slidenum">
              <a:rPr lang="hu-HU" smtClean="0"/>
              <a:t>14</a:t>
            </a:fld>
            <a:endParaRPr lang="hu-HU"/>
          </a:p>
        </p:txBody>
      </p:sp>
    </p:spTree>
    <p:extLst>
      <p:ext uri="{BB962C8B-B14F-4D97-AF65-F5344CB8AC3E}">
        <p14:creationId xmlns:p14="http://schemas.microsoft.com/office/powerpoint/2010/main" val="1134363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228600" indent="-228600">
              <a:buAutoNum type="arabicPeriod"/>
            </a:pPr>
            <a:r>
              <a:rPr lang="hu-HU" dirty="0" smtClean="0"/>
              <a:t>Tagállami felelősség az uniós jog alkalmazásáért,</a:t>
            </a:r>
            <a:r>
              <a:rPr lang="hu-HU" baseline="0" dirty="0" smtClean="0"/>
              <a:t> jogharmonizációs kötelezettség</a:t>
            </a:r>
          </a:p>
          <a:p>
            <a:pPr marL="228600" indent="-228600">
              <a:buAutoNum type="arabicPeriod"/>
            </a:pPr>
            <a:endParaRPr lang="hu-HU" baseline="0" dirty="0" smtClean="0"/>
          </a:p>
          <a:p>
            <a:pPr marL="0" indent="0">
              <a:buNone/>
            </a:pPr>
            <a:r>
              <a:rPr lang="hu-HU" sz="1200" b="0" i="0" kern="1200" dirty="0" smtClean="0">
                <a:solidFill>
                  <a:schemeClr val="tx1"/>
                </a:solidFill>
                <a:effectLst/>
                <a:latin typeface="+mn-lt"/>
                <a:ea typeface="+mn-ea"/>
                <a:cs typeface="+mn-cs"/>
              </a:rPr>
              <a:t>Jogharmonizáción az Európai Unió jogával összefüggésben azt a jogalkotási folyamatot értjük, amely lehetővé teszi, hogy a nemzeti jogszabályok megfeleljenek az uniós jog által támasztott követelményeknek. A jogharmonizációs munka folyamatával kapcsolatos kormányzati koordinációnak és ellenőrzésnek kiemelt szerepe van abban, hogy az uniós tagságból eredő feladatok teljesítése kellő időben, tartalmilag megfelelő módon és hatékony ellenőrzés mellett az egyéb, nem közvetlenül az uniós jogból fakadó jogalkotási feladatokkal összhangban történjen. </a:t>
            </a:r>
          </a:p>
          <a:p>
            <a:pPr marL="0" indent="0">
              <a:buNone/>
            </a:pPr>
            <a:endParaRPr lang="hu-HU" sz="1200" b="0" i="0" kern="1200" dirty="0" smtClean="0">
              <a:solidFill>
                <a:schemeClr val="tx1"/>
              </a:solidFill>
              <a:effectLst/>
              <a:latin typeface="+mn-lt"/>
              <a:ea typeface="+mn-ea"/>
              <a:cs typeface="+mn-cs"/>
            </a:endParaRPr>
          </a:p>
          <a:p>
            <a:pPr marL="0" indent="0">
              <a:buNone/>
            </a:pPr>
            <a:r>
              <a:rPr lang="hu-HU" sz="1200" b="0" i="0" kern="1200" dirty="0" smtClean="0">
                <a:solidFill>
                  <a:schemeClr val="tx1"/>
                </a:solidFill>
                <a:effectLst/>
                <a:latin typeface="+mn-lt"/>
                <a:ea typeface="+mn-ea"/>
                <a:cs typeface="+mn-cs"/>
              </a:rPr>
              <a:t>A jogharmonizációs célú jogalkotásról a </a:t>
            </a:r>
            <a:r>
              <a:rPr lang="hu-HU" sz="1200" b="0" i="0" u="none" strike="noStrike" kern="1200" dirty="0" smtClean="0">
                <a:solidFill>
                  <a:schemeClr val="tx1"/>
                </a:solidFill>
                <a:effectLst/>
                <a:latin typeface="+mn-lt"/>
                <a:ea typeface="+mn-ea"/>
                <a:cs typeface="+mn-cs"/>
                <a:hlinkClick r:id="rId3"/>
              </a:rPr>
              <a:t>http://jogharmonizacio.gov.hu</a:t>
            </a:r>
            <a:r>
              <a:rPr lang="hu-HU" sz="1200" b="0" i="0" kern="1200" dirty="0" smtClean="0">
                <a:solidFill>
                  <a:schemeClr val="tx1"/>
                </a:solidFill>
                <a:effectLst/>
                <a:latin typeface="+mn-lt"/>
                <a:ea typeface="+mn-ea"/>
                <a:cs typeface="+mn-cs"/>
              </a:rPr>
              <a:t> címen elérhető jogharmonizációs adatbázis nyújt áttekintő képet.</a:t>
            </a:r>
          </a:p>
          <a:p>
            <a:pPr marL="0" indent="0">
              <a:buNone/>
            </a:pPr>
            <a:r>
              <a:rPr lang="hu-HU" baseline="0" dirty="0" smtClean="0"/>
              <a:t>Tanári instrukció: Keressen rá az EUR-</a:t>
            </a:r>
            <a:r>
              <a:rPr lang="hu-HU" baseline="0" dirty="0" err="1" smtClean="0"/>
              <a:t>lex</a:t>
            </a:r>
            <a:r>
              <a:rPr lang="hu-HU" baseline="0" dirty="0" smtClean="0"/>
              <a:t> adatbázisban a fogyasztóvédelmi irányelvre (a</a:t>
            </a:r>
            <a:r>
              <a:rPr lang="pt-BR" sz="1200" b="0" i="0" kern="1200" dirty="0" smtClean="0">
                <a:solidFill>
                  <a:schemeClr val="tx1"/>
                </a:solidFill>
                <a:effectLst/>
                <a:latin typeface="+mn-lt"/>
                <a:ea typeface="+mn-ea"/>
                <a:cs typeface="+mn-cs"/>
              </a:rPr>
              <a:t>z Európai Parlament és a Tanács 2011/83/EU irányelve</a:t>
            </a:r>
            <a:r>
              <a:rPr lang="hu-HU" sz="1200" b="0" i="0" kern="1200" dirty="0" smtClean="0">
                <a:solidFill>
                  <a:schemeClr val="tx1"/>
                </a:solidFill>
                <a:effectLst/>
                <a:latin typeface="+mn-lt"/>
                <a:ea typeface="+mn-ea"/>
                <a:cs typeface="+mn-cs"/>
              </a:rPr>
              <a:t>) A jogszabály megnyitásánál nézze meg, milyen jogalkotási</a:t>
            </a:r>
            <a:r>
              <a:rPr lang="hu-HU" sz="1200" b="0" i="0" kern="1200" baseline="0" dirty="0" smtClean="0">
                <a:solidFill>
                  <a:schemeClr val="tx1"/>
                </a:solidFill>
                <a:effectLst/>
                <a:latin typeface="+mn-lt"/>
                <a:ea typeface="+mn-ea"/>
                <a:cs typeface="+mn-cs"/>
              </a:rPr>
              <a:t> eljárásban került elfogadásra uniós szinten! Ezt követően a „tagállami átültetés” fülre kattintva, nézze meg Magyarország, hány tagállami intézkedést tett az irányelv jogharmonizációja érdekében!</a:t>
            </a:r>
          </a:p>
          <a:p>
            <a:pPr marL="0" indent="0">
              <a:buNone/>
            </a:pPr>
            <a:endParaRPr lang="hu-HU" sz="1200" b="0" i="0" kern="1200" baseline="0" dirty="0" smtClean="0">
              <a:solidFill>
                <a:schemeClr val="tx1"/>
              </a:solidFill>
              <a:effectLst/>
              <a:latin typeface="+mn-lt"/>
              <a:ea typeface="+mn-ea"/>
              <a:cs typeface="+mn-cs"/>
            </a:endParaRPr>
          </a:p>
          <a:p>
            <a:pPr marL="0" indent="0">
              <a:buNone/>
            </a:pPr>
            <a:r>
              <a:rPr lang="hu-HU" sz="1200" b="0" i="0" kern="1200" baseline="0" dirty="0" smtClean="0">
                <a:solidFill>
                  <a:schemeClr val="tx1"/>
                </a:solidFill>
                <a:effectLst/>
                <a:latin typeface="+mn-lt"/>
                <a:ea typeface="+mn-ea"/>
                <a:cs typeface="+mn-cs"/>
              </a:rPr>
              <a:t>Egyes szakpolitikák jogharmonizációjába a következő összefoglalók nyújtanak betekintést:</a:t>
            </a:r>
          </a:p>
          <a:p>
            <a:pPr marL="0" indent="0">
              <a:buNone/>
            </a:pPr>
            <a:endParaRPr lang="hu-HU" sz="1200" b="0" i="0" kern="1200" baseline="0" dirty="0" smtClean="0">
              <a:solidFill>
                <a:schemeClr val="tx1"/>
              </a:solidFill>
              <a:effectLst/>
              <a:latin typeface="+mn-lt"/>
              <a:ea typeface="+mn-ea"/>
              <a:cs typeface="+mn-cs"/>
            </a:endParaRPr>
          </a:p>
          <a:p>
            <a:pPr marL="0" indent="0">
              <a:buNone/>
            </a:pPr>
            <a:r>
              <a:rPr lang="hu-HU" sz="1200" b="0" i="0" kern="1200" baseline="0" dirty="0" smtClean="0">
                <a:solidFill>
                  <a:schemeClr val="tx1"/>
                </a:solidFill>
                <a:effectLst/>
                <a:latin typeface="+mn-lt"/>
                <a:ea typeface="+mn-ea"/>
                <a:cs typeface="+mn-cs"/>
              </a:rPr>
              <a:t>Munkajog: https://www.youtube.com/watch?v=VxxAZoQ_z5g&amp;feature=youtu.be</a:t>
            </a:r>
          </a:p>
          <a:p>
            <a:pPr marL="0" indent="0">
              <a:buNone/>
            </a:pPr>
            <a:r>
              <a:rPr lang="hu-HU" sz="1200" b="0" i="0" kern="1200" baseline="0" dirty="0" smtClean="0">
                <a:solidFill>
                  <a:schemeClr val="tx1"/>
                </a:solidFill>
                <a:effectLst/>
                <a:latin typeface="+mn-lt"/>
                <a:ea typeface="+mn-ea"/>
                <a:cs typeface="+mn-cs"/>
              </a:rPr>
              <a:t>Környezetvédelem: https://www.youtube.com/watch?v=E6nSpItrdsw&amp;feature=youtu.be</a:t>
            </a:r>
          </a:p>
          <a:p>
            <a:pPr marL="0" indent="0">
              <a:buNone/>
            </a:pPr>
            <a:r>
              <a:rPr lang="hu-HU" sz="1200" b="0" i="0" kern="1200" baseline="0" dirty="0" smtClean="0">
                <a:solidFill>
                  <a:schemeClr val="tx1"/>
                </a:solidFill>
                <a:effectLst/>
                <a:latin typeface="+mn-lt"/>
                <a:ea typeface="+mn-ea"/>
                <a:cs typeface="+mn-cs"/>
              </a:rPr>
              <a:t>Fogyasztóvédelem: https://www.youtube.com/watch?v=2DpkWDRaMxY</a:t>
            </a:r>
            <a:endParaRPr lang="hu-HU" baseline="0" dirty="0" smtClean="0"/>
          </a:p>
          <a:p>
            <a:pPr marL="228600" indent="-228600">
              <a:buAutoNum type="arabicPeriod"/>
            </a:pPr>
            <a:endParaRPr lang="hu-HU" baseline="0" dirty="0" smtClean="0"/>
          </a:p>
          <a:p>
            <a:r>
              <a:rPr lang="hu-HU" sz="1200" b="0" i="0" kern="1200" dirty="0" smtClean="0">
                <a:solidFill>
                  <a:schemeClr val="tx1"/>
                </a:solidFill>
                <a:effectLst/>
                <a:latin typeface="+mn-lt"/>
                <a:ea typeface="+mn-ea"/>
                <a:cs typeface="+mn-cs"/>
              </a:rPr>
              <a:t>AZ EURÓPAI UNIÓ BÍRÓSÁGA</a:t>
            </a:r>
          </a:p>
          <a:p>
            <a:r>
              <a:rPr lang="hu-HU" sz="1200" b="0" i="0" kern="1200" dirty="0" smtClean="0">
                <a:solidFill>
                  <a:schemeClr val="tx1"/>
                </a:solidFill>
                <a:effectLst/>
                <a:latin typeface="+mn-lt"/>
                <a:ea typeface="+mn-ea"/>
                <a:cs typeface="+mn-cs"/>
              </a:rPr>
              <a:t>Az Európai Unió Bíróságát (EUB) 1952-ben alapították. Hatáskörét a Lisszaboni Szerződés bővítette. Az EUB az alábbi két igazságszolgáltatási fórumból áll:</a:t>
            </a:r>
          </a:p>
          <a:p>
            <a:r>
              <a:rPr lang="hu-HU" sz="1200" b="0" i="0" kern="1200" dirty="0" smtClean="0">
                <a:solidFill>
                  <a:schemeClr val="tx1"/>
                </a:solidFill>
                <a:effectLst/>
                <a:latin typeface="+mn-lt"/>
                <a:ea typeface="+mn-ea"/>
                <a:cs typeface="+mn-cs"/>
              </a:rPr>
              <a:t>A Bíróság: továbbra is ez a bíróság hoz előzetes döntéseket és tárgyal meg uniós országok által uniós intézmények ellen indított egyes </a:t>
            </a:r>
            <a:r>
              <a:rPr lang="hu-HU" sz="1200" b="0" i="0" kern="1200" dirty="0" err="1" smtClean="0">
                <a:solidFill>
                  <a:schemeClr val="tx1"/>
                </a:solidFill>
                <a:effectLst/>
                <a:latin typeface="+mn-lt"/>
                <a:ea typeface="+mn-ea"/>
                <a:cs typeface="+mn-cs"/>
              </a:rPr>
              <a:t>kereseteket</a:t>
            </a:r>
            <a:r>
              <a:rPr lang="hu-HU" sz="1200" b="0" i="0" kern="1200" dirty="0" smtClean="0">
                <a:solidFill>
                  <a:schemeClr val="tx1"/>
                </a:solidFill>
                <a:effectLst/>
                <a:latin typeface="+mn-lt"/>
                <a:ea typeface="+mn-ea"/>
                <a:cs typeface="+mn-cs"/>
              </a:rPr>
              <a:t>, valamint elbírálja a Törvényszék határozataival szembeni jogorvoslati kérelmeket. Jelenleg döntési jogköre van a szabadság, a biztonság és a jog érvényesülése körébe tartozó ügyekben is, továbbá határoz a büntetőügyekben folytatott rendőrségi és igazságügyi együttműködés tárgyában, valamint az Alapjogi Chartával összefüggő ügyekben.</a:t>
            </a:r>
          </a:p>
          <a:p>
            <a:r>
              <a:rPr lang="hu-HU" sz="1200" b="0" i="0" kern="1200" dirty="0" smtClean="0">
                <a:solidFill>
                  <a:schemeClr val="tx1"/>
                </a:solidFill>
                <a:effectLst/>
                <a:latin typeface="+mn-lt"/>
                <a:ea typeface="+mn-ea"/>
                <a:cs typeface="+mn-cs"/>
              </a:rPr>
              <a:t>A Törvényszék: ez a bíróság tárgyalja a polgárok – és bizonyos esetekben az uniós országok – által az uniós intézményekkel szemben indított kereseteket. Továbbá döntéseket hoz az EU és köztisztviselői közötti közszolgálati jogviszonnyal kapcsolatos ügyekben.</a:t>
            </a:r>
          </a:p>
          <a:p>
            <a:r>
              <a:rPr lang="hu-HU" sz="1200" b="0" i="0" kern="1200" dirty="0" smtClean="0">
                <a:solidFill>
                  <a:schemeClr val="tx1"/>
                </a:solidFill>
                <a:effectLst/>
                <a:latin typeface="+mn-lt"/>
                <a:ea typeface="+mn-ea"/>
                <a:cs typeface="+mn-cs"/>
              </a:rPr>
              <a:t>A</a:t>
            </a:r>
            <a:r>
              <a:rPr lang="hu-HU" sz="1200" b="0" i="0" kern="1200" baseline="0" dirty="0" smtClean="0">
                <a:solidFill>
                  <a:schemeClr val="tx1"/>
                </a:solidFill>
                <a:effectLst/>
                <a:latin typeface="+mn-lt"/>
                <a:ea typeface="+mn-ea"/>
                <a:cs typeface="+mn-cs"/>
              </a:rPr>
              <a:t>z Európai Bíróság további megismeréséhez, nézze meg a Bíróságról szóló alábbi videóösszefoglalókat!</a:t>
            </a:r>
          </a:p>
          <a:p>
            <a:r>
              <a:rPr lang="hu-HU" sz="1200" b="0" i="0" kern="1200" baseline="0" dirty="0" smtClean="0">
                <a:solidFill>
                  <a:schemeClr val="tx1"/>
                </a:solidFill>
                <a:effectLst/>
                <a:latin typeface="+mn-lt"/>
                <a:ea typeface="+mn-ea"/>
                <a:cs typeface="+mn-cs"/>
              </a:rPr>
              <a:t>https://www.youtube.com/watch?v=WbiZY94AaGk&amp;list=PLrkJgoCPSGwzUBwTUIDTQfy9PNPxEfs2u</a:t>
            </a:r>
          </a:p>
          <a:p>
            <a:r>
              <a:rPr lang="hu-HU" sz="1200" b="0" i="0" kern="1200" dirty="0" smtClean="0">
                <a:solidFill>
                  <a:schemeClr val="tx1"/>
                </a:solidFill>
                <a:effectLst/>
                <a:latin typeface="+mn-lt"/>
                <a:ea typeface="+mn-ea"/>
                <a:cs typeface="+mn-cs"/>
              </a:rPr>
              <a:t>https://www.youtube.com/watch?v=OWk9zu0ONRI&amp;feature=youtu.be</a:t>
            </a:r>
          </a:p>
          <a:p>
            <a:r>
              <a:rPr lang="hu-HU" sz="1200" b="0" i="0" kern="1200" dirty="0" smtClean="0">
                <a:solidFill>
                  <a:schemeClr val="tx1"/>
                </a:solidFill>
                <a:effectLst/>
                <a:latin typeface="+mn-lt"/>
                <a:ea typeface="+mn-ea"/>
                <a:cs typeface="+mn-cs"/>
              </a:rPr>
              <a:t>https://www.youtube.com/watch?v=oKRqcoeF3Sw&amp;feature=youtu.be</a:t>
            </a:r>
          </a:p>
          <a:p>
            <a:r>
              <a:rPr lang="hu-HU" sz="1200" b="0" i="0" kern="1200" dirty="0" smtClean="0">
                <a:solidFill>
                  <a:schemeClr val="tx1"/>
                </a:solidFill>
                <a:effectLst/>
                <a:latin typeface="+mn-lt"/>
                <a:ea typeface="+mn-ea"/>
                <a:cs typeface="+mn-cs"/>
              </a:rPr>
              <a:t>https://www.youtube.com/watch?v=qPNQ9HlBq2Q&amp;feature=youtu.be</a:t>
            </a:r>
          </a:p>
          <a:p>
            <a:r>
              <a:rPr lang="hu-HU" sz="1200" b="0" i="0" kern="1200" dirty="0" smtClean="0">
                <a:solidFill>
                  <a:schemeClr val="tx1"/>
                </a:solidFill>
                <a:effectLst/>
                <a:latin typeface="+mn-lt"/>
                <a:ea typeface="+mn-ea"/>
                <a:cs typeface="+mn-cs"/>
              </a:rPr>
              <a:t>https://www.youtube.com/watch?v=qPNQ9HlBq2Q&amp;feature=youtu.be</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3. Tagállami kötelezettségszegési eljárás:</a:t>
            </a:r>
          </a:p>
          <a:p>
            <a:r>
              <a:rPr lang="hu-HU" sz="1200" b="0" i="0" kern="1200" dirty="0" smtClean="0">
                <a:solidFill>
                  <a:schemeClr val="tx1"/>
                </a:solidFill>
                <a:effectLst/>
                <a:latin typeface="+mn-lt"/>
                <a:ea typeface="+mn-ea"/>
                <a:cs typeface="+mn-cs"/>
              </a:rPr>
              <a:t>https://m.blog.hu/te/tenytar/image/eu_kotelezettszegesi_eljaras_folyamata_1.PNG</a:t>
            </a:r>
          </a:p>
          <a:p>
            <a:r>
              <a:rPr lang="hu-HU" sz="1200" b="0" i="0" kern="1200" dirty="0" smtClean="0">
                <a:solidFill>
                  <a:schemeClr val="tx1"/>
                </a:solidFill>
                <a:effectLst/>
                <a:latin typeface="+mn-lt"/>
                <a:ea typeface="+mn-ea"/>
                <a:cs typeface="+mn-cs"/>
              </a:rPr>
              <a:t>Tanári instrukció: tanulmányozza a kötelezettségszegési eljárás főbb lépéseit a tankönyv 48. oldalán található leírás, és a következő ábra segítségével!</a:t>
            </a:r>
          </a:p>
          <a:p>
            <a:r>
              <a:rPr lang="hu-HU" sz="1200" b="0" i="0" kern="1200" dirty="0" smtClean="0">
                <a:solidFill>
                  <a:schemeClr val="tx1"/>
                </a:solidFill>
                <a:effectLst/>
                <a:latin typeface="+mn-lt"/>
                <a:ea typeface="+mn-ea"/>
                <a:cs typeface="+mn-cs"/>
              </a:rPr>
              <a:t>Majd</a:t>
            </a:r>
            <a:r>
              <a:rPr lang="hu-HU" sz="1200" b="0" i="0" kern="1200" baseline="0" dirty="0" smtClean="0">
                <a:solidFill>
                  <a:schemeClr val="tx1"/>
                </a:solidFill>
                <a:effectLst/>
                <a:latin typeface="+mn-lt"/>
                <a:ea typeface="+mn-ea"/>
                <a:cs typeface="+mn-cs"/>
              </a:rPr>
              <a:t> látogasson el a tagállami kötelezettségszegések adatbázisának honlapjára, és keresse meg, hogy 2020-ban mely országok ellen, és milyen ügyekben indított a Bizottság ilyen eljárást, illetve mely eljárások kerültek lezárásra? https://ec.europa.eu/atwork/applying-eu-law/infringements-proceedings/infringement_decisions/?lang_code=hu</a:t>
            </a:r>
            <a:endParaRPr lang="hu-HU" sz="1200" b="0" i="0" kern="1200" dirty="0" smtClean="0">
              <a:solidFill>
                <a:schemeClr val="tx1"/>
              </a:solidFill>
              <a:effectLst/>
              <a:latin typeface="+mn-lt"/>
              <a:ea typeface="+mn-ea"/>
              <a:cs typeface="+mn-cs"/>
            </a:endParaRPr>
          </a:p>
          <a:p>
            <a:pPr marL="228600" indent="-228600">
              <a:buAutoNum type="arabicPeriod"/>
            </a:pPr>
            <a:endParaRPr lang="hu-HU" dirty="0"/>
          </a:p>
        </p:txBody>
      </p:sp>
      <p:sp>
        <p:nvSpPr>
          <p:cNvPr id="4" name="Dia számának helye 3"/>
          <p:cNvSpPr>
            <a:spLocks noGrp="1"/>
          </p:cNvSpPr>
          <p:nvPr>
            <p:ph type="sldNum" sz="quarter" idx="10"/>
          </p:nvPr>
        </p:nvSpPr>
        <p:spPr/>
        <p:txBody>
          <a:bodyPr/>
          <a:lstStyle/>
          <a:p>
            <a:fld id="{7F1F3E2B-8FAC-4ACD-8EE3-BE374E78EF1E}" type="slidenum">
              <a:rPr lang="hu-HU" smtClean="0"/>
              <a:t>19</a:t>
            </a:fld>
            <a:endParaRPr lang="hu-HU"/>
          </a:p>
        </p:txBody>
      </p:sp>
    </p:spTree>
    <p:extLst>
      <p:ext uri="{BB962C8B-B14F-4D97-AF65-F5344CB8AC3E}">
        <p14:creationId xmlns:p14="http://schemas.microsoft.com/office/powerpoint/2010/main" val="2969232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sz="1200" b="0" i="0" kern="1200" dirty="0" smtClean="0">
                <a:solidFill>
                  <a:schemeClr val="tx1"/>
                </a:solidFill>
                <a:effectLst/>
                <a:latin typeface="+mn-lt"/>
                <a:ea typeface="+mn-ea"/>
                <a:cs typeface="+mn-cs"/>
              </a:rPr>
              <a:t>GAZDASÁGI ÉS MONETÁRIS UNIÓ (GMU) </a:t>
            </a:r>
          </a:p>
          <a:p>
            <a:r>
              <a:rPr lang="hu-HU" sz="1200" b="0" i="0" kern="1200" dirty="0" smtClean="0">
                <a:solidFill>
                  <a:schemeClr val="tx1"/>
                </a:solidFill>
                <a:effectLst/>
                <a:latin typeface="+mn-lt"/>
                <a:ea typeface="+mn-ea"/>
                <a:cs typeface="+mn-cs"/>
              </a:rPr>
              <a:t>A GMU az uniós országok gazdasági és monetáris politikáját hangolja össze az egységes pénznem, az euró bevezetése céljából. A GMU három szakaszban valósult meg:</a:t>
            </a:r>
          </a:p>
          <a:p>
            <a:r>
              <a:rPr lang="hu-HU" sz="1200" b="0" i="0" kern="1200" dirty="0" smtClean="0">
                <a:solidFill>
                  <a:schemeClr val="tx1"/>
                </a:solidFill>
                <a:effectLst/>
                <a:latin typeface="+mn-lt"/>
                <a:ea typeface="+mn-ea"/>
                <a:cs typeface="+mn-cs"/>
              </a:rPr>
              <a:t>1990-1993: a tőke szabad mozgása az uniós országok között, a gazdaságpolitika szorosabb összehangolása, és szorosabb együttműködés a központi bankok között.</a:t>
            </a:r>
          </a:p>
          <a:p>
            <a:r>
              <a:rPr lang="hu-HU" sz="1200" b="0" i="0" kern="1200" dirty="0" smtClean="0">
                <a:solidFill>
                  <a:schemeClr val="tx1"/>
                </a:solidFill>
                <a:effectLst/>
                <a:latin typeface="+mn-lt"/>
                <a:ea typeface="+mn-ea"/>
                <a:cs typeface="+mn-cs"/>
              </a:rPr>
              <a:t>1994-1998: az uniós tagállamok gazdaság- és monetáris politikáinak egymáshoz való közelítése (konvergenciája) - az árstabilitás és a rendezett államháztartás biztosítása érdekében -, valamint az Európai Monetáris Intézet (EMI), 1998-ban pedig az Európai Központi Bank (EKB) létrehozása.</a:t>
            </a:r>
          </a:p>
          <a:p>
            <a:r>
              <a:rPr lang="hu-HU" sz="1200" b="0" i="0" kern="1200" dirty="0" smtClean="0">
                <a:solidFill>
                  <a:schemeClr val="tx1"/>
                </a:solidFill>
                <a:effectLst/>
                <a:latin typeface="+mn-lt"/>
                <a:ea typeface="+mn-ea"/>
                <a:cs typeface="+mn-cs"/>
              </a:rPr>
              <a:t>1999-től: az árfolyamok visszavonhatatlan rögzítése, valamint az egységes pénznem bevezetése a devizapiacokon és az elektronikus fizetések terén. Az euróbankjegyek és -érmék bevezetése.</a:t>
            </a:r>
          </a:p>
          <a:p>
            <a:r>
              <a:rPr lang="hu-HU" sz="1200" b="0" i="0" kern="1200" dirty="0" smtClean="0">
                <a:solidFill>
                  <a:schemeClr val="tx1"/>
                </a:solidFill>
                <a:effectLst/>
                <a:latin typeface="+mn-lt"/>
                <a:ea typeface="+mn-ea"/>
                <a:cs typeface="+mn-cs"/>
              </a:rPr>
              <a:t>2015 januárjától 28 uniós (mára 27) országból 19-ben az euró a hivatalos pénznem.</a:t>
            </a:r>
          </a:p>
          <a:p>
            <a:pPr marL="0" marR="0" lvl="0" indent="0" algn="l" defTabSz="914400" rtl="0" eaLnBrk="1" fontAlgn="auto" latinLnBrk="0" hangingPunct="1">
              <a:lnSpc>
                <a:spcPct val="100000"/>
              </a:lnSpc>
              <a:spcBef>
                <a:spcPts val="0"/>
              </a:spcBef>
              <a:spcAft>
                <a:spcPts val="0"/>
              </a:spcAft>
              <a:buClrTx/>
              <a:buSzTx/>
              <a:buFontTx/>
              <a:buNone/>
              <a:tabLst/>
              <a:defRPr/>
            </a:pPr>
            <a:r>
              <a:rPr lang="hu-HU" sz="1200" b="0" i="0" kern="1200" dirty="0" smtClean="0">
                <a:solidFill>
                  <a:schemeClr val="tx1"/>
                </a:solidFill>
                <a:effectLst/>
                <a:latin typeface="+mn-lt"/>
                <a:ea typeface="+mn-ea"/>
                <a:cs typeface="+mn-cs"/>
              </a:rPr>
              <a:t>A 2008-as válság óta az Unió a fenyegető gazdasági tendenciák, például a túlzott költségvetési hiány, az államadósság vagy a makrogazdasági egyensúlyhiány hatékonyabb észlelése, megelőzése és kiigazítása érdekében nagymértékben megerősítette gazdaságirányítási rendszereit. </a:t>
            </a:r>
            <a:r>
              <a:rPr lang="hu-HU" sz="1200" b="0" i="0" u="sng" kern="1200" dirty="0" smtClean="0">
                <a:solidFill>
                  <a:schemeClr val="tx1"/>
                </a:solidFill>
                <a:effectLst/>
                <a:latin typeface="+mn-lt"/>
                <a:ea typeface="+mn-ea"/>
                <a:cs typeface="+mn-cs"/>
              </a:rPr>
              <a:t>Tanári magyarázat: Tekintse meg a</a:t>
            </a:r>
            <a:r>
              <a:rPr lang="hu-HU" sz="1200" b="0" i="0" u="sng" kern="1200" baseline="0" dirty="0" smtClean="0">
                <a:solidFill>
                  <a:schemeClr val="tx1"/>
                </a:solidFill>
                <a:effectLst/>
                <a:latin typeface="+mn-lt"/>
                <a:ea typeface="+mn-ea"/>
                <a:cs typeface="+mn-cs"/>
              </a:rPr>
              <a:t> GMU általános konstrukciójáról szóló videót!</a:t>
            </a:r>
            <a:endParaRPr lang="hu-HU" sz="1200" b="0" i="0" u="sng"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KONVERGENCIAKRITÉRIUMOK</a:t>
            </a:r>
          </a:p>
          <a:p>
            <a:r>
              <a:rPr lang="hu-HU" sz="1200" b="0" i="0" kern="1200" dirty="0" smtClean="0">
                <a:solidFill>
                  <a:schemeClr val="tx1"/>
                </a:solidFill>
                <a:effectLst/>
                <a:latin typeface="+mn-lt"/>
                <a:ea typeface="+mn-ea"/>
                <a:cs typeface="+mn-cs"/>
              </a:rPr>
              <a:t>Valamennyi uniós ország tagja az EU gazdasági és monetáris uniójának (GMU), amely háromlépcsős folyamat.</a:t>
            </a:r>
          </a:p>
          <a:p>
            <a:r>
              <a:rPr lang="hu-HU" sz="1200" b="0" i="0" kern="1200" dirty="0" smtClean="0">
                <a:solidFill>
                  <a:schemeClr val="tx1"/>
                </a:solidFill>
                <a:effectLst/>
                <a:latin typeface="+mn-lt"/>
                <a:ea typeface="+mn-ea"/>
                <a:cs typeface="+mn-cs"/>
              </a:rPr>
              <a:t>Az Európai Unió működéséről szóló szerződés (140. cikk és egy mellékelt jegyzőkönyv) tartalmazza a GMU harmadik szakaszára történő átállás szabályait, azaz, hogy egy adott uniós ország mikortól használhatja pénznemeként az eurót. Az euró bevezetéséhez 4 fő kritériumnak kell megfelelni (konvergenciakritériumok):</a:t>
            </a:r>
          </a:p>
          <a:p>
            <a:r>
              <a:rPr lang="hu-HU" sz="1200" b="0" i="0" kern="1200" dirty="0" smtClean="0">
                <a:solidFill>
                  <a:schemeClr val="tx1"/>
                </a:solidFill>
                <a:effectLst/>
                <a:latin typeface="+mn-lt"/>
                <a:ea typeface="+mn-ea"/>
                <a:cs typeface="+mn-cs"/>
              </a:rPr>
              <a:t>az ország nem állhat a Tanács által a túlzott költségvetési hiány fennállásáról hozott határozat hatálya alatt;</a:t>
            </a:r>
          </a:p>
          <a:p>
            <a:r>
              <a:rPr lang="hu-HU" sz="1200" b="0" i="0" kern="1200" dirty="0" smtClean="0">
                <a:solidFill>
                  <a:schemeClr val="tx1"/>
                </a:solidFill>
                <a:effectLst/>
                <a:latin typeface="+mn-lt"/>
                <a:ea typeface="+mn-ea"/>
                <a:cs typeface="+mn-cs"/>
              </a:rPr>
              <a:t>fenntartható árstabilitással és a vizsgálatot megelőző egyéves időszakon keresztül az árstabilitást illetően legjobb eredményt felmutató három uniós ország átlagos inflációs rátáját legfeljebb 1,5 százalékponttal meghaladó inflációs rátával kell rendelkeznie;</a:t>
            </a:r>
          </a:p>
          <a:p>
            <a:r>
              <a:rPr lang="hu-HU" sz="1200" b="0" i="0" kern="1200" dirty="0" smtClean="0">
                <a:solidFill>
                  <a:schemeClr val="tx1"/>
                </a:solidFill>
                <a:effectLst/>
                <a:latin typeface="+mn-lt"/>
                <a:ea typeface="+mn-ea"/>
                <a:cs typeface="+mn-cs"/>
              </a:rPr>
              <a:t>olyan nominális hosszú távú kamatlábbal kell rendelkeznie, amely legfeljebb két százalékponttal haladja meg az árstabilitás tekintetében legjobb eredményt felmutató három uniós ország ilyen kamatlábát;</a:t>
            </a:r>
          </a:p>
          <a:p>
            <a:r>
              <a:rPr lang="hu-HU" sz="1200" b="0" i="0" kern="1200" dirty="0" smtClean="0">
                <a:solidFill>
                  <a:schemeClr val="tx1"/>
                </a:solidFill>
                <a:effectLst/>
                <a:latin typeface="+mn-lt"/>
                <a:ea typeface="+mn-ea"/>
                <a:cs typeface="+mn-cs"/>
              </a:rPr>
              <a:t>a vizsgálatot megelőző legalább két éven keresztül komoly feszültségek nélkül az árfolyam-mechanizmus által előírt normál ingadozási sávokon belül kell maradnia.</a:t>
            </a:r>
          </a:p>
          <a:p>
            <a:r>
              <a:rPr lang="hu-HU" sz="1200" b="0" i="0" kern="1200" dirty="0" smtClean="0">
                <a:solidFill>
                  <a:schemeClr val="tx1"/>
                </a:solidFill>
                <a:effectLst/>
                <a:latin typeface="+mn-lt"/>
                <a:ea typeface="+mn-ea"/>
                <a:cs typeface="+mn-cs"/>
              </a:rPr>
              <a:t>A kritériumok teljesítését a Bizottság és az Európai Központi Bank (EKB) által készített jelentések alapján ellenőrzik.</a:t>
            </a: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STABILITÁSI ÉS NÖVEKEDÉSI PAKTUM</a:t>
            </a:r>
          </a:p>
          <a:p>
            <a:r>
              <a:rPr lang="hu-HU" sz="1200" b="0" i="0" kern="1200" dirty="0" smtClean="0">
                <a:solidFill>
                  <a:schemeClr val="tx1"/>
                </a:solidFill>
                <a:effectLst/>
                <a:latin typeface="+mn-lt"/>
                <a:ea typeface="+mn-ea"/>
                <a:cs typeface="+mn-cs"/>
              </a:rPr>
              <a:t>A Stabilitási és Növekedési Paktumot (SNP) a gazdasági és monetáris unió (GMU) harmadik szakaszának részeként vezették be. Annak biztosítása érdekében jött létre, hogy az uniós országok állami pénzügyei az egységes valuta bevezetése után szilárd talajon álljanak.</a:t>
            </a:r>
          </a:p>
          <a:p>
            <a:r>
              <a:rPr lang="hu-HU" sz="1200" b="0" i="0" kern="1200" dirty="0" smtClean="0">
                <a:solidFill>
                  <a:schemeClr val="tx1"/>
                </a:solidFill>
                <a:effectLst/>
                <a:latin typeface="+mn-lt"/>
                <a:ea typeface="+mn-ea"/>
                <a:cs typeface="+mn-cs"/>
              </a:rPr>
              <a:t>Ez hivatalosan azt jelenti, hogy a Paktum eredetileg egy európai tanácsi állásfoglalásból (amelyet 1997-ben fogadtak el) és két 1997. július 7-én elfogadott tanácsi rendeletből állt, amelyek részletes technikai rendelkezéseket határoztak meg (az egyik a költségvetési pozíciók felügyeletéről és a gazdaságpolitikák összehangolásáról szól, a másik pedig a túlzott hiány esetén követendő eljárás végrehajtásáról).</a:t>
            </a:r>
          </a:p>
          <a:p>
            <a:r>
              <a:rPr lang="hu-HU" sz="1200" b="0" i="0" kern="1200" dirty="0" smtClean="0">
                <a:solidFill>
                  <a:schemeClr val="tx1"/>
                </a:solidFill>
                <a:effectLst/>
                <a:latin typeface="+mn-lt"/>
                <a:ea typeface="+mn-ea"/>
                <a:cs typeface="+mn-cs"/>
              </a:rPr>
              <a:t>Az SNP működésével kapcsolatos tárgyalásokat követően 2005-ben módosították e rendeleteket. A végrehajtás azonban gyengén sikerült, aminek következményeként súlyos költségvetési egyensúlyhiányok alakultak ki egyes uniós országokban, ami a 2008-ban bekövetkező gazdasági és pénzügyi válsággal jött felszínre.</a:t>
            </a:r>
          </a:p>
          <a:p>
            <a:r>
              <a:rPr lang="hu-HU" sz="1200" b="0" i="0" kern="1200" dirty="0" smtClean="0">
                <a:solidFill>
                  <a:schemeClr val="tx1"/>
                </a:solidFill>
                <a:effectLst/>
                <a:latin typeface="+mn-lt"/>
                <a:ea typeface="+mn-ea"/>
                <a:cs typeface="+mn-cs"/>
              </a:rPr>
              <a:t>A válság óta az EU gazdaságpolitikai kormányzást támogató előírásait megerősítették nyolc uniós rendelettel és a következő nemzetközi szerződéssel:</a:t>
            </a:r>
          </a:p>
          <a:p>
            <a:r>
              <a:rPr lang="hu-HU" sz="1200" b="0" i="0" kern="1200" dirty="0" smtClean="0">
                <a:solidFill>
                  <a:schemeClr val="tx1"/>
                </a:solidFill>
                <a:effectLst/>
                <a:latin typeface="+mn-lt"/>
                <a:ea typeface="+mn-ea"/>
                <a:cs typeface="+mn-cs"/>
              </a:rPr>
              <a:t>a hatos csomaggal (amely a szélesebb körű gazdaságpolitikai ellenőrzés rendszerét vezette be az ingatlanpiaci buborékokhoz vagy a versenyképesség korai csökkenéséhez hasonló problémák észlelése céljából);</a:t>
            </a:r>
          </a:p>
          <a:p>
            <a:r>
              <a:rPr lang="hu-HU" sz="1200" b="0" i="0" kern="1200" dirty="0" smtClean="0">
                <a:solidFill>
                  <a:schemeClr val="tx1"/>
                </a:solidFill>
                <a:effectLst/>
                <a:latin typeface="+mn-lt"/>
                <a:ea typeface="+mn-ea"/>
                <a:cs typeface="+mn-cs"/>
              </a:rPr>
              <a:t>a kettes csomag (új </a:t>
            </a:r>
            <a:r>
              <a:rPr lang="hu-HU" sz="1200" b="0" i="0" kern="1200" dirty="0" err="1" smtClean="0">
                <a:solidFill>
                  <a:schemeClr val="tx1"/>
                </a:solidFill>
                <a:effectLst/>
                <a:latin typeface="+mn-lt"/>
                <a:ea typeface="+mn-ea"/>
                <a:cs typeface="+mn-cs"/>
              </a:rPr>
              <a:t>nyomonkövetési</a:t>
            </a:r>
            <a:r>
              <a:rPr lang="hu-HU" sz="1200" b="0" i="0" kern="1200" dirty="0" smtClean="0">
                <a:solidFill>
                  <a:schemeClr val="tx1"/>
                </a:solidFill>
                <a:effectLst/>
                <a:latin typeface="+mn-lt"/>
                <a:ea typeface="+mn-ea"/>
                <a:cs typeface="+mn-cs"/>
              </a:rPr>
              <a:t> ciklus az euróövezet számára, ahol az országok - a makrogazdasági kiigazító programokkal rendelkezők kivételével - minden ősszel benyújtják költségvetési tervük tervezetét az Európai Bizottsághoz);</a:t>
            </a:r>
          </a:p>
          <a:p>
            <a:r>
              <a:rPr lang="hu-HU" sz="1200" b="0" i="0" kern="1200" dirty="0" smtClean="0">
                <a:solidFill>
                  <a:schemeClr val="tx1"/>
                </a:solidFill>
                <a:effectLst/>
                <a:latin typeface="+mn-lt"/>
                <a:ea typeface="+mn-ea"/>
                <a:cs typeface="+mn-cs"/>
              </a:rPr>
              <a:t>a 2012. évi Szerződés a gazdasági és monetáris </a:t>
            </a:r>
            <a:r>
              <a:rPr lang="hu-HU" sz="1200" b="0" i="0" kern="1200" dirty="0" err="1" smtClean="0">
                <a:solidFill>
                  <a:schemeClr val="tx1"/>
                </a:solidFill>
                <a:effectLst/>
                <a:latin typeface="+mn-lt"/>
                <a:ea typeface="+mn-ea"/>
                <a:cs typeface="+mn-cs"/>
              </a:rPr>
              <a:t>unióbeli</a:t>
            </a:r>
            <a:r>
              <a:rPr lang="hu-HU" sz="1200" b="0" i="0" kern="1200" dirty="0" smtClean="0">
                <a:solidFill>
                  <a:schemeClr val="tx1"/>
                </a:solidFill>
                <a:effectLst/>
                <a:latin typeface="+mn-lt"/>
                <a:ea typeface="+mn-ea"/>
                <a:cs typeface="+mn-cs"/>
              </a:rPr>
              <a:t> stabilitásról, koordinációról és kormányzásról (Költségvetési Paktum), amely az SNP-</a:t>
            </a:r>
            <a:r>
              <a:rPr lang="hu-HU" sz="1200" b="0" i="0" kern="1200" dirty="0" err="1" smtClean="0">
                <a:solidFill>
                  <a:schemeClr val="tx1"/>
                </a:solidFill>
                <a:effectLst/>
                <a:latin typeface="+mn-lt"/>
                <a:ea typeface="+mn-ea"/>
                <a:cs typeface="+mn-cs"/>
              </a:rPr>
              <a:t>nél</a:t>
            </a:r>
            <a:r>
              <a:rPr lang="hu-HU" sz="1200" b="0" i="0" kern="1200" dirty="0" smtClean="0">
                <a:solidFill>
                  <a:schemeClr val="tx1"/>
                </a:solidFill>
                <a:effectLst/>
                <a:latin typeface="+mn-lt"/>
                <a:ea typeface="+mn-ea"/>
                <a:cs typeface="+mn-cs"/>
              </a:rPr>
              <a:t> szigorúbb költségvetési rendelkezéseket vezet be.</a:t>
            </a:r>
          </a:p>
          <a:p>
            <a:r>
              <a:rPr lang="hu-HU" sz="1200" b="0" i="0" kern="1200" dirty="0" smtClean="0">
                <a:solidFill>
                  <a:schemeClr val="tx1"/>
                </a:solidFill>
                <a:effectLst/>
                <a:latin typeface="+mn-lt"/>
                <a:ea typeface="+mn-ea"/>
                <a:cs typeface="+mn-cs"/>
              </a:rPr>
              <a:t>Ezen intézkedések mára az európai szemeszter, azaz az EU gazdaságpolitikai koordinációs mechanizmusának szerves részét képezik.</a:t>
            </a:r>
          </a:p>
          <a:p>
            <a:r>
              <a:rPr lang="hu-HU" sz="1200" b="0" i="0" kern="1200" dirty="0" smtClean="0">
                <a:solidFill>
                  <a:schemeClr val="tx1"/>
                </a:solidFill>
                <a:effectLst/>
                <a:latin typeface="+mn-lt"/>
                <a:ea typeface="+mn-ea"/>
                <a:cs typeface="+mn-cs"/>
              </a:rPr>
              <a:t>2015 januárjában egy felülvizsgálatot követően az Európai Bizottság részletes iránymutatást adott ki arra vonatkozóan, hogy az SNP jelenlegi szabályait hogyan kell alkalmazni a strukturális reformok, a beruházások (különösen a nemrégiben létrehozott Európai Stratégiai Beruházási Alap tekintetében) és a költségvetési felelősség közötti kapcsolatnak a munkahelyteremtés és növekedés támogatására irányuló megerősítése érdekében.</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TÚLZOTTDEFICIT-ELJÁRÁS</a:t>
            </a:r>
          </a:p>
          <a:p>
            <a:r>
              <a:rPr lang="hu-HU" sz="1200" b="0" i="0" kern="1200" dirty="0" smtClean="0">
                <a:solidFill>
                  <a:schemeClr val="tx1"/>
                </a:solidFill>
                <a:effectLst/>
                <a:latin typeface="+mn-lt"/>
                <a:ea typeface="+mn-ea"/>
                <a:cs typeface="+mn-cs"/>
              </a:rPr>
              <a:t>Az Unió Stabilitási és Növekedési Paktuma az uniós országok költségvetési politikáinak koordinációját szabályozó előírások összessége. Célja a rendezett államháztartás biztosítása, és két ága van. A prevenciós ág biztosítja az uniós országok költségvetési politikájának fenntartható irányítását. A korrekciós ág meghatározza, hogyan kell eljárniuk az országoknak abban az esetben, ha államadósságuk vagy költségvetési hiányuk túlzottnak bizonyul.</a:t>
            </a:r>
          </a:p>
          <a:p>
            <a:r>
              <a:rPr lang="hu-HU" sz="1200" b="0" i="0" kern="1200" dirty="0" smtClean="0">
                <a:solidFill>
                  <a:schemeClr val="tx1"/>
                </a:solidFill>
                <a:effectLst/>
                <a:latin typeface="+mn-lt"/>
                <a:ea typeface="+mn-ea"/>
                <a:cs typeface="+mn-cs"/>
              </a:rPr>
              <a:t>A túlzott hiány esetén követendő eljárást az Európai Unióról szóló szerződés 126. cikke szabályozza. Ez képezi az uniós Stabilitási és Növekedési Paktum korrekciós ágának jogalapját.</a:t>
            </a:r>
          </a:p>
          <a:p>
            <a:r>
              <a:rPr lang="hu-HU" sz="1200" b="0" i="0" kern="1200" dirty="0" smtClean="0">
                <a:solidFill>
                  <a:schemeClr val="tx1"/>
                </a:solidFill>
                <a:effectLst/>
                <a:latin typeface="+mn-lt"/>
                <a:ea typeface="+mn-ea"/>
                <a:cs typeface="+mn-cs"/>
              </a:rPr>
              <a:t>Az uniós országoknak rendezett államháztartást kell vezetniük, és teljesíteniük kell két kritériumot:</a:t>
            </a:r>
          </a:p>
          <a:p>
            <a:r>
              <a:rPr lang="hu-HU" sz="1200" b="0" i="0" kern="1200" dirty="0" smtClean="0">
                <a:solidFill>
                  <a:schemeClr val="tx1"/>
                </a:solidFill>
                <a:effectLst/>
                <a:latin typeface="+mn-lt"/>
                <a:ea typeface="+mn-ea"/>
                <a:cs typeface="+mn-cs"/>
              </a:rPr>
              <a:t>költségvetési hiányuk nem haladhatja meg a bruttó hazai termék (GDP) 3%-át;</a:t>
            </a:r>
          </a:p>
          <a:p>
            <a:r>
              <a:rPr lang="hu-HU" sz="1200" b="0" i="0" kern="1200" dirty="0" smtClean="0">
                <a:solidFill>
                  <a:schemeClr val="tx1"/>
                </a:solidFill>
                <a:effectLst/>
                <a:latin typeface="+mn-lt"/>
                <a:ea typeface="+mn-ea"/>
                <a:cs typeface="+mn-cs"/>
              </a:rPr>
              <a:t>az államadósság (a kormányzat és az állami szervek adóssága) nem haladhatja meg a GDP 60%-át.</a:t>
            </a:r>
          </a:p>
          <a:p>
            <a:r>
              <a:rPr lang="hu-HU" sz="1200" b="0" i="0" kern="1200" dirty="0" smtClean="0">
                <a:solidFill>
                  <a:schemeClr val="tx1"/>
                </a:solidFill>
                <a:effectLst/>
                <a:latin typeface="+mn-lt"/>
                <a:ea typeface="+mn-ea"/>
                <a:cs typeface="+mn-cs"/>
              </a:rPr>
              <a:t>Az euróövezet országai minden év áprilisában benyújtják stabilitási programjukat a Bizottságnak és a Tanácsnak, az euróövezeten kívüli országok pedig konvergenciaprogramot juttatnak el az említett intézményekhez.</a:t>
            </a:r>
          </a:p>
          <a:p>
            <a:r>
              <a:rPr lang="hu-HU" sz="1200" b="0" i="0" kern="1200" dirty="0" smtClean="0">
                <a:solidFill>
                  <a:schemeClr val="tx1"/>
                </a:solidFill>
                <a:effectLst/>
                <a:latin typeface="+mn-lt"/>
                <a:ea typeface="+mn-ea"/>
                <a:cs typeface="+mn-cs"/>
              </a:rPr>
              <a:t>A stabilitási vagy konvergenciaprogramban szerepelnie kell az ország középtávú költségvetési céljainak, valamint az e célok teljesítésének módját ismertető információknak. Emellett a programban elemezni kell, hogy a főbb alapvető gazdasági feltételezések változásai milyen hatást gyakorolhatnak az ország költségvetési helyzetére.</a:t>
            </a:r>
          </a:p>
          <a:p>
            <a:r>
              <a:rPr lang="hu-HU" sz="1200" b="0" i="0" kern="1200" dirty="0" smtClean="0">
                <a:solidFill>
                  <a:schemeClr val="tx1"/>
                </a:solidFill>
                <a:effectLst/>
                <a:latin typeface="+mn-lt"/>
                <a:ea typeface="+mn-ea"/>
                <a:cs typeface="+mn-cs"/>
              </a:rPr>
              <a:t>A programokat a Bizottság megvizsgálja. Amennyiben a kritériumok nem teljesülnek, a Tanács a Bizottság ajánlásai alapján túlzotthiány-eljárást indít.</a:t>
            </a:r>
          </a:p>
          <a:p>
            <a:r>
              <a:rPr lang="hu-HU" sz="1200" b="0" i="0" kern="1200" dirty="0" smtClean="0">
                <a:solidFill>
                  <a:schemeClr val="tx1"/>
                </a:solidFill>
                <a:effectLst/>
                <a:latin typeface="+mn-lt"/>
                <a:ea typeface="+mn-ea"/>
                <a:cs typeface="+mn-cs"/>
              </a:rPr>
              <a:t>A túlzotthiány-eljárás során az érintett országnak az általa vállalt korrekciós intézkedéseket és politikákat tartalmazó tervet kell benyújtania, a megvalósításra vonatkozó határidőkkel együtt. Az ajánlások alkalmazását elmulasztó euróövezeti országok bírsággal sújthatók.</a:t>
            </a: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dirty="0" smtClean="0"/>
          </a:p>
          <a:p>
            <a:r>
              <a:rPr lang="hu-HU" dirty="0" smtClean="0">
                <a:solidFill>
                  <a:srgbClr val="097EAA"/>
                </a:solidFill>
                <a:latin typeface="Roboto"/>
              </a:rPr>
              <a:t>GAZDASÁGI KORMÁNYZÁS</a:t>
            </a:r>
          </a:p>
          <a:p>
            <a:endParaRPr lang="hu-HU" dirty="0" smtClean="0">
              <a:solidFill>
                <a:srgbClr val="097EAA"/>
              </a:solidFill>
              <a:latin typeface="Roboto"/>
            </a:endParaRPr>
          </a:p>
          <a:p>
            <a:r>
              <a:rPr lang="hu-HU" sz="1200" dirty="0" smtClean="0">
                <a:solidFill>
                  <a:srgbClr val="444444"/>
                </a:solidFill>
                <a:latin typeface="Roboto"/>
              </a:rPr>
              <a:t>Az Európai Unió számos szabályt vezetett be a túlzott mértékű államháztartási hiányhoz vagy államadóssági szinthez hasonló olyan problémás gazdasági tendenciák azonosítására, megelőzésére és kiigazítására vonatkozólag, amelyek esetlegesen akadályozhatják a növekedést vagy kockázatnak tehetik ki a gazdaságot.</a:t>
            </a:r>
          </a:p>
          <a:p>
            <a:r>
              <a:rPr lang="hu-HU" sz="1200" dirty="0" smtClean="0">
                <a:solidFill>
                  <a:srgbClr val="444444"/>
                </a:solidFill>
                <a:latin typeface="Roboto"/>
              </a:rPr>
              <a:t>Az EU gazdasági kormányzási kerete az európai szemeszter köré épül, amely egyben az EU gazdaságpolitikai koordinációs rendszere. A következők biztosítására irányul: egyértelműbb szabályok, </a:t>
            </a:r>
            <a:r>
              <a:rPr lang="hu-HU" sz="1200" dirty="0" err="1" smtClean="0">
                <a:solidFill>
                  <a:srgbClr val="444444"/>
                </a:solidFill>
                <a:latin typeface="Roboto"/>
              </a:rPr>
              <a:t>összehangoltabb</a:t>
            </a:r>
            <a:r>
              <a:rPr lang="hu-HU" sz="1200" dirty="0" smtClean="0">
                <a:solidFill>
                  <a:srgbClr val="444444"/>
                </a:solidFill>
                <a:latin typeface="Roboto"/>
              </a:rPr>
              <a:t> nemzeti politikák az egész év során, rendszeres </a:t>
            </a:r>
            <a:r>
              <a:rPr lang="hu-HU" sz="1200" dirty="0" err="1" smtClean="0">
                <a:solidFill>
                  <a:srgbClr val="444444"/>
                </a:solidFill>
                <a:latin typeface="Roboto"/>
              </a:rPr>
              <a:t>időközönkénti</a:t>
            </a:r>
            <a:r>
              <a:rPr lang="hu-HU" sz="1200" dirty="0" smtClean="0">
                <a:solidFill>
                  <a:srgbClr val="444444"/>
                </a:solidFill>
                <a:latin typeface="Roboto"/>
              </a:rPr>
              <a:t> nyomon követés, valamint büntetések végrehajtása, amennyiben az országok nem teljesítik a szabályokat.</a:t>
            </a:r>
          </a:p>
          <a:p>
            <a:r>
              <a:rPr lang="hu-HU" sz="1200" dirty="0" smtClean="0">
                <a:solidFill>
                  <a:srgbClr val="444444"/>
                </a:solidFill>
                <a:latin typeface="Roboto"/>
              </a:rPr>
              <a:t>Az EU a gazdasági, pénzügyi és államadósság-válság óta a stabilitási és növekedési paktum megerősítése céljából a következők révén erősítette meg a gazdasági kormányzásra vonatkozó szabályait:</a:t>
            </a:r>
          </a:p>
          <a:p>
            <a:pPr>
              <a:buFont typeface="Arial" panose="020B0604020202020204" pitchFamily="34" charset="0"/>
              <a:buChar char="•"/>
            </a:pPr>
            <a:r>
              <a:rPr lang="hu-HU" sz="1200" dirty="0" smtClean="0">
                <a:solidFill>
                  <a:srgbClr val="444444"/>
                </a:solidFill>
                <a:latin typeface="Roboto"/>
              </a:rPr>
              <a:t>„hatos csomag” (a szélesebb körű gazdaságpolitikák nyomon követésére szolgáló rendszer, amelynek célja az ingatlanbuborékokhoz vagy a csökkenő versenyképességhez hasonló problémák korai szakaszban történő azonosítása - a makrogazdasági egyensúlyhiány kezelésére szolgáló eljárás);</a:t>
            </a:r>
          </a:p>
          <a:p>
            <a:pPr>
              <a:buFont typeface="Arial" panose="020B0604020202020204" pitchFamily="34" charset="0"/>
              <a:buChar char="•"/>
            </a:pPr>
            <a:r>
              <a:rPr lang="hu-HU" sz="1200" dirty="0" smtClean="0">
                <a:solidFill>
                  <a:srgbClr val="444444"/>
                </a:solidFill>
                <a:latin typeface="Roboto"/>
              </a:rPr>
              <a:t>„kettes csomag” (a makrogazdasági kiigazítási programokban részt vevő országoktól eltérő euroövezeti országoknak minden év október 15-ig be kell nyújtaniuk költségvetésiterv-javaslatukat, a Bizottság pedig november végén adja ki vonatkozó véleményét);</a:t>
            </a:r>
          </a:p>
          <a:p>
            <a:pPr>
              <a:buFont typeface="Arial" panose="020B0604020202020204" pitchFamily="34" charset="0"/>
              <a:buChar char="•"/>
            </a:pPr>
            <a:r>
              <a:rPr lang="hu-HU" sz="1200" dirty="0" smtClean="0">
                <a:solidFill>
                  <a:srgbClr val="444444"/>
                </a:solidFill>
                <a:latin typeface="Roboto"/>
              </a:rPr>
              <a:t>a gazdasági és monetáris </a:t>
            </a:r>
            <a:r>
              <a:rPr lang="hu-HU" sz="1200" dirty="0" err="1" smtClean="0">
                <a:solidFill>
                  <a:srgbClr val="444444"/>
                </a:solidFill>
                <a:latin typeface="Roboto"/>
              </a:rPr>
              <a:t>unióbeli</a:t>
            </a:r>
            <a:r>
              <a:rPr lang="hu-HU" sz="1200" dirty="0" smtClean="0">
                <a:solidFill>
                  <a:srgbClr val="444444"/>
                </a:solidFill>
                <a:latin typeface="Roboto"/>
              </a:rPr>
              <a:t> stabilitásról, koordinációról és kormányzásról szóló szerződés (Költségvetési Paktum).</a:t>
            </a:r>
            <a:endParaRPr lang="hu-HU" sz="1200" b="0" i="0" dirty="0" smtClean="0">
              <a:solidFill>
                <a:srgbClr val="444444"/>
              </a:solidFill>
              <a:effectLst/>
              <a:latin typeface="Roboto"/>
            </a:endParaRPr>
          </a:p>
          <a:p>
            <a:endParaRPr lang="hu-HU" dirty="0" smtClean="0"/>
          </a:p>
          <a:p>
            <a:r>
              <a:rPr lang="hu-HU" sz="1200" b="0" i="0" kern="1200" dirty="0" smtClean="0">
                <a:solidFill>
                  <a:schemeClr val="tx1"/>
                </a:solidFill>
                <a:effectLst/>
                <a:latin typeface="+mn-lt"/>
                <a:ea typeface="+mn-ea"/>
                <a:cs typeface="+mn-cs"/>
              </a:rPr>
              <a:t>GAZDASÁGPOLITIKA</a:t>
            </a:r>
          </a:p>
          <a:p>
            <a:r>
              <a:rPr lang="hu-HU" sz="1200" b="0" i="0" kern="1200" dirty="0" smtClean="0">
                <a:solidFill>
                  <a:schemeClr val="tx1"/>
                </a:solidFill>
                <a:effectLst/>
                <a:latin typeface="+mn-lt"/>
                <a:ea typeface="+mn-ea"/>
                <a:cs typeface="+mn-cs"/>
              </a:rPr>
              <a:t>A gazdaságpolitika a kormányok által gazdaságuk irányítására tett intézkedéseknek a széles körét fedi le. Ide tartozik - többek között - a monetáris politika (pénzkínálat és -kereslet), az adózás, a költségvetés, a munkahelyteremtés stb.</a:t>
            </a:r>
          </a:p>
          <a:p>
            <a:r>
              <a:rPr lang="hu-HU" sz="1200" b="0" i="0" kern="1200" dirty="0" smtClean="0">
                <a:solidFill>
                  <a:schemeClr val="tx1"/>
                </a:solidFill>
                <a:effectLst/>
                <a:latin typeface="+mn-lt"/>
                <a:ea typeface="+mn-ea"/>
                <a:cs typeface="+mn-cs"/>
              </a:rPr>
              <a:t>A gazdasági és monetáris unió (GMU) kölcsönös függőségi viszonyt takar, valamint az uniós országok nemzeti gazdaságpolitikáinak szoros koordinációját. Az euróövezethez tartozó országok esetében a monetáris politika az Európai Központi Bank hatáskörébe tartozik. Az euróövezethez nem tartozó országok továbbra is maguk irányítják saját monetáris politikájukat.</a:t>
            </a:r>
          </a:p>
          <a:p>
            <a:r>
              <a:rPr lang="hu-HU" sz="1200" b="0" i="0" kern="1200" dirty="0" smtClean="0">
                <a:solidFill>
                  <a:schemeClr val="tx1"/>
                </a:solidFill>
                <a:effectLst/>
                <a:latin typeface="+mn-lt"/>
                <a:ea typeface="+mn-ea"/>
                <a:cs typeface="+mn-cs"/>
              </a:rPr>
              <a:t>Habár a gazdaságpolitika egyéb területei továbbra is az uniós országok kormányainak a hatáskörébe tartoznak, a GMU optimális működéséhez ezek szoros összehangolására van szükség.</a:t>
            </a:r>
          </a:p>
          <a:p>
            <a:r>
              <a:rPr lang="hu-HU" sz="1200" b="0" i="0" kern="1200" dirty="0" smtClean="0">
                <a:solidFill>
                  <a:schemeClr val="tx1"/>
                </a:solidFill>
                <a:effectLst/>
                <a:latin typeface="+mn-lt"/>
                <a:ea typeface="+mn-ea"/>
                <a:cs typeface="+mn-cs"/>
              </a:rPr>
              <a:t>2008 óta az EU (különösen az euróövezet) által a gazdasági, pénzügyi és államadósság-válság kezelése terén tapasztalt nehézségeket figyelembe véve, számos reform született:</a:t>
            </a:r>
          </a:p>
          <a:p>
            <a:r>
              <a:rPr lang="hu-HU" sz="1200" b="0" i="0" kern="1200" dirty="0" smtClean="0">
                <a:solidFill>
                  <a:schemeClr val="tx1"/>
                </a:solidFill>
                <a:effectLst/>
                <a:latin typeface="+mn-lt"/>
                <a:ea typeface="+mn-ea"/>
                <a:cs typeface="+mn-cs"/>
              </a:rPr>
              <a:t>A Stabilitási és Növekedési Paktumot megerősítették a 2013-tól hatályos, a stabilitásról, koordinációról és kormányzásról szóló szerződéssel. Elfogadták a Stabilitási és Növekedési Paktumot és az uniós országok makrogazdasági felügyeletét megerősítő ún. hatos csomagot (hat jogszabályt), valamint két további jogszabályt (az ún. kettes csomagot), amelyek a további euróövezeti koordináció és ellenőrzés tekintetében hoznak rendelkezéseket.</a:t>
            </a:r>
          </a:p>
          <a:p>
            <a:r>
              <a:rPr lang="hu-HU" sz="1200" b="0" i="0" kern="1200" dirty="0" smtClean="0">
                <a:solidFill>
                  <a:schemeClr val="tx1"/>
                </a:solidFill>
                <a:effectLst/>
                <a:latin typeface="+mn-lt"/>
                <a:ea typeface="+mn-ea"/>
                <a:cs typeface="+mn-cs"/>
              </a:rPr>
              <a:t>Létrehozták az éves politikai koordinációs keretet, az európai szemesztert. Ennek célja az uniós országok közötti makrogazdasági egyensúlyhiányok beazonosítása és kezelése, valamint a költségvetési politika felügyelete. Ezenkívül a Bizottság minden egyes uniós ország strukturális reformpolitikáját </a:t>
            </a:r>
            <a:r>
              <a:rPr lang="hu-HU" sz="1200" b="0" i="0" kern="1200" dirty="0" err="1" smtClean="0">
                <a:solidFill>
                  <a:schemeClr val="tx1"/>
                </a:solidFill>
                <a:effectLst/>
                <a:latin typeface="+mn-lt"/>
                <a:ea typeface="+mn-ea"/>
                <a:cs typeface="+mn-cs"/>
              </a:rPr>
              <a:t>elemzi</a:t>
            </a:r>
            <a:r>
              <a:rPr lang="hu-HU" sz="1200" b="0" i="0" kern="1200" dirty="0" smtClean="0">
                <a:solidFill>
                  <a:schemeClr val="tx1"/>
                </a:solidFill>
                <a:effectLst/>
                <a:latin typeface="+mn-lt"/>
                <a:ea typeface="+mn-ea"/>
                <a:cs typeface="+mn-cs"/>
              </a:rPr>
              <a:t>, majd intézkedésekre irányuló, országspecifikus ajánlásokat ad ki.</a:t>
            </a:r>
          </a:p>
          <a:p>
            <a:r>
              <a:rPr lang="hu-HU" sz="1200" b="0" i="0" kern="1200" dirty="0" smtClean="0">
                <a:solidFill>
                  <a:schemeClr val="tx1"/>
                </a:solidFill>
                <a:effectLst/>
                <a:latin typeface="+mn-lt"/>
                <a:ea typeface="+mn-ea"/>
                <a:cs typeface="+mn-cs"/>
              </a:rPr>
              <a:t>Integrált bankunió létrehozása. Ennek célja a felügyeleti, szanálási és finanszírozási felelősség uniós szintű összehangolása, valamint annak biztosítása, hogy az euróövezeti bankok betartsák az egységes szabályokat. Az adófizetők helyett sokkal inkább a bankok és részvényeseik lesznek felelősek az esetleges veszteségekért.</a:t>
            </a:r>
          </a:p>
          <a:p>
            <a:endParaRPr lang="hu-HU" dirty="0" smtClean="0"/>
          </a:p>
          <a:p>
            <a:r>
              <a:rPr lang="hu-HU" sz="1200" b="0" i="0" kern="1200" dirty="0" smtClean="0">
                <a:solidFill>
                  <a:schemeClr val="tx1"/>
                </a:solidFill>
                <a:effectLst/>
                <a:latin typeface="+mn-lt"/>
                <a:ea typeface="+mn-ea"/>
                <a:cs typeface="+mn-cs"/>
              </a:rPr>
              <a:t>EURÓPAI SZEMESZTER</a:t>
            </a:r>
          </a:p>
          <a:p>
            <a:r>
              <a:rPr lang="hu-HU" sz="1200" b="0" i="0" kern="1200" dirty="0" smtClean="0">
                <a:solidFill>
                  <a:schemeClr val="tx1"/>
                </a:solidFill>
                <a:effectLst/>
                <a:latin typeface="+mn-lt"/>
                <a:ea typeface="+mn-ea"/>
                <a:cs typeface="+mn-cs"/>
              </a:rPr>
              <a:t>Az európai szemeszter az Unió éves költségvetési és gazdaságpolitikai koordinációs ciklusa, amelynek során az uniós országok előzetes iránymutatást kapnak nemzeti szakpolitikai döntéseik meghozatalához. Az iránymutatást a Stabilitási és Növekedési Paktum, valamint a makrogazdasági egyensúlyhiánnyal kapcsolatos eljárás keretében biztosítják. Az európai szemeszter egyúttal az Európa 2020 stratégia végrehajtását is szolgálja.</a:t>
            </a:r>
          </a:p>
          <a:p>
            <a:r>
              <a:rPr lang="hu-HU" sz="1200" b="0" i="0" kern="1200" dirty="0" smtClean="0">
                <a:solidFill>
                  <a:schemeClr val="tx1"/>
                </a:solidFill>
                <a:effectLst/>
                <a:latin typeface="+mn-lt"/>
                <a:ea typeface="+mn-ea"/>
                <a:cs typeface="+mn-cs"/>
              </a:rPr>
              <a:t>A szemeszter menete a következő:</a:t>
            </a:r>
          </a:p>
          <a:p>
            <a:r>
              <a:rPr lang="hu-HU" sz="1200" b="0" i="0" kern="1200" dirty="0" smtClean="0">
                <a:solidFill>
                  <a:schemeClr val="tx1"/>
                </a:solidFill>
                <a:effectLst/>
                <a:latin typeface="+mn-lt"/>
                <a:ea typeface="+mn-ea"/>
                <a:cs typeface="+mn-cs"/>
              </a:rPr>
              <a:t>Az Európai Bizottság késő ősszel közzéteszi éves növekedési jelentését, amelyben ismerteti az Unió elkövetkező évre vonatkozó általános gazdasági prioritásait.</a:t>
            </a:r>
          </a:p>
          <a:p>
            <a:r>
              <a:rPr lang="hu-HU" sz="1200" b="0" i="0" kern="1200" dirty="0" smtClean="0">
                <a:solidFill>
                  <a:schemeClr val="tx1"/>
                </a:solidFill>
                <a:effectLst/>
                <a:latin typeface="+mn-lt"/>
                <a:ea typeface="+mn-ea"/>
                <a:cs typeface="+mn-cs"/>
              </a:rPr>
              <a:t>Az éves növekedési jelentést a többi intézmény megvitatja, valamint az Európai Tanács tavaszi ülését előkészítő egyeztetések kiindulópontjául is szolgál.</a:t>
            </a:r>
          </a:p>
          <a:p>
            <a:r>
              <a:rPr lang="hu-HU" sz="1200" b="0" i="0" kern="1200" dirty="0" smtClean="0">
                <a:solidFill>
                  <a:schemeClr val="tx1"/>
                </a:solidFill>
                <a:effectLst/>
                <a:latin typeface="+mn-lt"/>
                <a:ea typeface="+mn-ea"/>
                <a:cs typeface="+mn-cs"/>
              </a:rPr>
              <a:t>Februárban a Bizottság országjelentéseket tesz közzé az egyes uniós országok általános gazdasági és szociális fejleményeiről. Néhány ország esetében ez részletes vizsgálatot is magában foglal.</a:t>
            </a:r>
          </a:p>
          <a:p>
            <a:r>
              <a:rPr lang="hu-HU" sz="1200" b="0" i="0" kern="1200" dirty="0" smtClean="0">
                <a:solidFill>
                  <a:schemeClr val="tx1"/>
                </a:solidFill>
                <a:effectLst/>
                <a:latin typeface="+mn-lt"/>
                <a:ea typeface="+mn-ea"/>
                <a:cs typeface="+mn-cs"/>
              </a:rPr>
              <a:t>Áprilisban az uniós országok bemutatják nemzeti terveiket. Az egyes országok gazdasági helyzetének átfogó értékelése alapján a Bizottság ezt követően országspecifikus szakpolitikai ajánlásokat fogalmaz meg.</a:t>
            </a:r>
          </a:p>
          <a:p>
            <a:r>
              <a:rPr lang="hu-HU" sz="1200" b="0" i="0" kern="1200" dirty="0" smtClean="0">
                <a:solidFill>
                  <a:schemeClr val="tx1"/>
                </a:solidFill>
                <a:effectLst/>
                <a:latin typeface="+mn-lt"/>
                <a:ea typeface="+mn-ea"/>
                <a:cs typeface="+mn-cs"/>
              </a:rPr>
              <a:t>Az ajánlásokat a Tanács megvitatja, és a júniusi Európai Tanács jóváhagyja, mielőtt az országok pénzügyminiszterei véglegesen elfogadnák.</a:t>
            </a:r>
          </a:p>
          <a:p>
            <a:r>
              <a:rPr lang="hu-HU" sz="1200" b="0" i="0" kern="1200" dirty="0" smtClean="0">
                <a:solidFill>
                  <a:schemeClr val="tx1"/>
                </a:solidFill>
                <a:effectLst/>
                <a:latin typeface="+mn-lt"/>
                <a:ea typeface="+mn-ea"/>
                <a:cs typeface="+mn-cs"/>
              </a:rPr>
              <a:t>Az uniós országoknak a következő évre vonatkozó költségvetési és szakpolitikai terveikben figyelembe kell venniük az ajánlásokat, és a következő 12 hónap során végre kell hajtaniuk azokat.</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MONETÁRIS POLITIKA</a:t>
            </a:r>
          </a:p>
          <a:p>
            <a:r>
              <a:rPr lang="hu-HU" sz="1200" b="0" i="0" kern="1200" dirty="0" smtClean="0">
                <a:solidFill>
                  <a:schemeClr val="tx1"/>
                </a:solidFill>
                <a:effectLst/>
                <a:latin typeface="+mn-lt"/>
                <a:ea typeface="+mn-ea"/>
                <a:cs typeface="+mn-cs"/>
              </a:rPr>
              <a:t>A monetáris politika a központi bankok által a pénz valamely gazdaságon belüli költségének és rendelkezésre állásának befolyásolása céljából hozott határozatokat foglalja magában. Az Európai Központi Bank (EKB) tekintetében a monetáris politika fő célkitűzése az árstabilitás fenntartása, amely középtávon a 2% alatti, ám ahhoz közeli inflációt jelenti az előző évhez viszonyítva (a harmonizált fogyasztói árindex számításai alapján).</a:t>
            </a:r>
          </a:p>
          <a:p>
            <a:r>
              <a:rPr lang="hu-HU" sz="1200" b="0" i="0" kern="1200" dirty="0" smtClean="0">
                <a:solidFill>
                  <a:schemeClr val="tx1"/>
                </a:solidFill>
                <a:effectLst/>
                <a:latin typeface="+mn-lt"/>
                <a:ea typeface="+mn-ea"/>
                <a:cs typeface="+mn-cs"/>
              </a:rPr>
              <a:t>Az EKB legfőbb monetáris politikai eszköze az irányadó kamatlábak ellenőrzése. Az irányadó kamat változásai érintik a kereskedelmi bankok által a hitelfelvétel vagy a pénz betétben való lekötése céljából kínált kamatokat, amelyek pedig befolyásolják a fogyasztói kiadásokat és az üzleti befektetési döntéseket.</a:t>
            </a:r>
          </a:p>
          <a:p>
            <a:r>
              <a:rPr lang="hu-HU" sz="1200" b="0" i="0" kern="1200" dirty="0" smtClean="0">
                <a:solidFill>
                  <a:schemeClr val="tx1"/>
                </a:solidFill>
                <a:effectLst/>
                <a:latin typeface="+mn-lt"/>
                <a:ea typeface="+mn-ea"/>
                <a:cs typeface="+mn-cs"/>
              </a:rPr>
              <a:t>Amennyiben a monetáris politika megvalósításának rendes csatornái működésképtelennek bizonyulnak, a központi bankok (köztük az EKB) a monetáris politika megfelelő működésének helyreállítása céljából nem szokványos monetáris politikai intézkedéseket is elfogadhatnak.</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KÖZPONTI BANKOK EURÓPAI RENDSZERE</a:t>
            </a:r>
          </a:p>
          <a:p>
            <a:r>
              <a:rPr lang="hu-HU" sz="1200" b="0" i="0" kern="1200" dirty="0" smtClean="0">
                <a:solidFill>
                  <a:schemeClr val="tx1"/>
                </a:solidFill>
                <a:effectLst/>
                <a:latin typeface="+mn-lt"/>
                <a:ea typeface="+mn-ea"/>
                <a:cs typeface="+mn-cs"/>
              </a:rPr>
              <a:t>A Központi Bankok Európai Rendszere (KBER) az Európai Központi Bankot (EKB) és a 27 európai uniós ország nemzeti központi bankjait foglalja magában.</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EURÓPAI KÖZPONTI BANK (EKB)</a:t>
            </a:r>
          </a:p>
          <a:p>
            <a:r>
              <a:rPr lang="hu-HU" sz="1200" b="0" i="0" kern="1200" dirty="0" smtClean="0">
                <a:solidFill>
                  <a:schemeClr val="tx1"/>
                </a:solidFill>
                <a:effectLst/>
                <a:latin typeface="+mn-lt"/>
                <a:ea typeface="+mn-ea"/>
                <a:cs typeface="+mn-cs"/>
              </a:rPr>
              <a:t>Az Európai Központi Bank az euróövezet központi bankja és az EU intézménye, amelynek székhelye a németországi Frankfurt am </a:t>
            </a:r>
            <a:r>
              <a:rPr lang="hu-HU" sz="1200" b="0" i="0" kern="1200" dirty="0" err="1" smtClean="0">
                <a:solidFill>
                  <a:schemeClr val="tx1"/>
                </a:solidFill>
                <a:effectLst/>
                <a:latin typeface="+mn-lt"/>
                <a:ea typeface="+mn-ea"/>
                <a:cs typeface="+mn-cs"/>
              </a:rPr>
              <a:t>Mainban</a:t>
            </a:r>
            <a:r>
              <a:rPr lang="hu-HU" sz="1200" b="0" i="0" kern="1200" dirty="0" smtClean="0">
                <a:solidFill>
                  <a:schemeClr val="tx1"/>
                </a:solidFill>
                <a:effectLst/>
                <a:latin typeface="+mn-lt"/>
                <a:ea typeface="+mn-ea"/>
                <a:cs typeface="+mn-cs"/>
              </a:rPr>
              <a:t> található. Az euróövezet nemzeti központi bankjaival együtt alkotja az eurórendszert, amely az euróövezet monetáris politikáját irányítja. Elsődleges célja az árstabilitás fenntartása, azaz az euró értékének megőrzése. Az EKB emellett a nemzeti felügyeleti hatóságokkal együttműködésben az euróövezeten és az egységes felügyeleti mechanizmus további részt vevő országain belüli bankfelügyeletért is felel.</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EURÓRENDSZER</a:t>
            </a:r>
          </a:p>
          <a:p>
            <a:r>
              <a:rPr lang="hu-HU" sz="1200" b="0" i="0" kern="1200" dirty="0" smtClean="0">
                <a:solidFill>
                  <a:schemeClr val="tx1"/>
                </a:solidFill>
                <a:effectLst/>
                <a:latin typeface="+mn-lt"/>
                <a:ea typeface="+mn-ea"/>
                <a:cs typeface="+mn-cs"/>
              </a:rPr>
              <a:t>Az Európai Központi Bank (EKB) az euróövezet jegybankja. A Központi Bankok Európai Rendszere néven ismert szerveződés tagja, amely az euróövezeten kívüli uniós országok nemzeti jegybankjait is magában foglalja.</a:t>
            </a:r>
          </a:p>
          <a:p>
            <a:r>
              <a:rPr lang="hu-HU" sz="1200" b="0" i="0" kern="1200" dirty="0" smtClean="0">
                <a:solidFill>
                  <a:schemeClr val="tx1"/>
                </a:solidFill>
                <a:effectLst/>
                <a:latin typeface="+mn-lt"/>
                <a:ea typeface="+mn-ea"/>
                <a:cs typeface="+mn-cs"/>
              </a:rPr>
              <a:t>Az eurórendszert ezzel szemben az euróövezeti országok nemzeti jegybankjai és az EKB alkotják.</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Nézze</a:t>
            </a:r>
            <a:r>
              <a:rPr lang="hu-HU" sz="1200" b="0" i="0" kern="1200" baseline="0" dirty="0" smtClean="0">
                <a:solidFill>
                  <a:schemeClr val="tx1"/>
                </a:solidFill>
                <a:effectLst/>
                <a:latin typeface="+mn-lt"/>
                <a:ea typeface="+mn-ea"/>
                <a:cs typeface="+mn-cs"/>
              </a:rPr>
              <a:t> meg az EKB és az eurorendszer működéséről készült kisfilmet! https://www.youtube.com/watch?v=hfG-9XpUo7g&amp;feature=youtu.be</a:t>
            </a:r>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EURÓPAI STABILITÁSI MECHANIZMUS (ESM)</a:t>
            </a:r>
          </a:p>
          <a:p>
            <a:r>
              <a:rPr lang="hu-HU" sz="1200" b="0" i="0" kern="1200" dirty="0" smtClean="0">
                <a:solidFill>
                  <a:schemeClr val="tx1"/>
                </a:solidFill>
                <a:effectLst/>
                <a:latin typeface="+mn-lt"/>
                <a:ea typeface="+mn-ea"/>
                <a:cs typeface="+mn-cs"/>
              </a:rPr>
              <a:t>Az Európai Stabilitási Mechanizmus (ESM) az euróövezet pénzügyi stabilitásának biztosítását célzó uniós stratégia részét képezi. A pénzügyi nehézségekkel küzdő vagy azok által fenyegetett euróövezeti országoknak nyújt segítséget.</a:t>
            </a:r>
          </a:p>
          <a:p>
            <a:r>
              <a:rPr lang="hu-HU" sz="1200" b="0" i="0" kern="1200" dirty="0" smtClean="0">
                <a:solidFill>
                  <a:schemeClr val="tx1"/>
                </a:solidFill>
                <a:effectLst/>
                <a:latin typeface="+mn-lt"/>
                <a:ea typeface="+mn-ea"/>
                <a:cs typeface="+mn-cs"/>
              </a:rPr>
              <a:t>Az euróövezeti országok 2012. február 2-án írták alá az ESM-et létrehozó kormányközi szerződést. A 2012 végén létrehozott, luxembourgi székhelyű intézmény, az ESM nemzetközi közjog hatálya alá tartozó kormányközi szervezet. Részvényesei az euróövezeti országok. Az ESM adósságinstrumentumokat bocsát ki az euróövezeti országoknak nyújtott hitelek vagy más jellegű pénzügyi támogatások finanszírozására.</a:t>
            </a:r>
          </a:p>
          <a:p>
            <a:r>
              <a:rPr lang="hu-HU" sz="1200" b="0" i="0" kern="1200" dirty="0" smtClean="0">
                <a:solidFill>
                  <a:schemeClr val="tx1"/>
                </a:solidFill>
                <a:effectLst/>
                <a:latin typeface="+mn-lt"/>
                <a:ea typeface="+mn-ea"/>
                <a:cs typeface="+mn-cs"/>
              </a:rPr>
              <a:t>Az ESM a 2010-ben létrejött Európai Pénzügyi Stabilitási Eszköz utódja.</a:t>
            </a:r>
          </a:p>
          <a:p>
            <a:r>
              <a:rPr lang="hu-HU" sz="1200" b="0" i="0" kern="1200" dirty="0" smtClean="0">
                <a:solidFill>
                  <a:schemeClr val="tx1"/>
                </a:solidFill>
                <a:effectLst/>
                <a:latin typeface="+mn-lt"/>
                <a:ea typeface="+mn-ea"/>
                <a:cs typeface="+mn-cs"/>
              </a:rPr>
              <a:t>Az ESM a következőkre jogosult:</a:t>
            </a:r>
          </a:p>
          <a:p>
            <a:r>
              <a:rPr lang="hu-HU" sz="1200" b="0" i="0" kern="1200" dirty="0" smtClean="0">
                <a:solidFill>
                  <a:schemeClr val="tx1"/>
                </a:solidFill>
                <a:effectLst/>
                <a:latin typeface="+mn-lt"/>
                <a:ea typeface="+mn-ea"/>
                <a:cs typeface="+mn-cs"/>
              </a:rPr>
              <a:t>makrogazdasági kiigazítási program keretében végzett hitelezés;</a:t>
            </a:r>
          </a:p>
          <a:p>
            <a:r>
              <a:rPr lang="hu-HU" sz="1200" b="0" i="0" kern="1200" dirty="0" smtClean="0">
                <a:solidFill>
                  <a:schemeClr val="tx1"/>
                </a:solidFill>
                <a:effectLst/>
                <a:latin typeface="+mn-lt"/>
                <a:ea typeface="+mn-ea"/>
                <a:cs typeface="+mn-cs"/>
              </a:rPr>
              <a:t>adósságvásárlás az elsődleges és másodlagos adósságpiacokon;</a:t>
            </a:r>
          </a:p>
          <a:p>
            <a:r>
              <a:rPr lang="hu-HU" sz="1200" b="0" i="0" kern="1200" dirty="0" smtClean="0">
                <a:solidFill>
                  <a:schemeClr val="tx1"/>
                </a:solidFill>
                <a:effectLst/>
                <a:latin typeface="+mn-lt"/>
                <a:ea typeface="+mn-ea"/>
                <a:cs typeface="+mn-cs"/>
              </a:rPr>
              <a:t>elővigyázatossági pénzügyi támogatás nyújtása hitelkeret formájában;</a:t>
            </a:r>
          </a:p>
          <a:p>
            <a:r>
              <a:rPr lang="hu-HU" sz="1200" b="0" i="0" kern="1200" dirty="0" smtClean="0">
                <a:solidFill>
                  <a:schemeClr val="tx1"/>
                </a:solidFill>
                <a:effectLst/>
                <a:latin typeface="+mn-lt"/>
                <a:ea typeface="+mn-ea"/>
                <a:cs typeface="+mn-cs"/>
              </a:rPr>
              <a:t>pénzügyi intézmények pénzügyi feltőkésítése a tagországok kormányainak nyújtott hitelek révén. </a:t>
            </a:r>
          </a:p>
          <a:p>
            <a:r>
              <a:rPr lang="hu-HU" sz="1200" b="0" i="0" kern="1200" dirty="0" smtClean="0">
                <a:solidFill>
                  <a:schemeClr val="tx1"/>
                </a:solidFill>
                <a:effectLst/>
                <a:latin typeface="+mn-lt"/>
                <a:ea typeface="+mn-ea"/>
                <a:cs typeface="+mn-cs"/>
              </a:rPr>
              <a:t>Tanári magyarázat:</a:t>
            </a:r>
            <a:r>
              <a:rPr lang="hu-HU" sz="1200" b="0" i="0" kern="1200" baseline="0" dirty="0" smtClean="0">
                <a:solidFill>
                  <a:schemeClr val="tx1"/>
                </a:solidFill>
                <a:effectLst/>
                <a:latin typeface="+mn-lt"/>
                <a:ea typeface="+mn-ea"/>
                <a:cs typeface="+mn-cs"/>
              </a:rPr>
              <a:t> ismerje meg az ESM tevékenységét a következő videó segítségével: https://multimedia.europarl.europa.eu/hu/how-it-works-european-stability-mechanism_V003-0032_ev</a:t>
            </a: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EURÓPA BANKUNIÓJA</a:t>
            </a:r>
          </a:p>
          <a:p>
            <a:r>
              <a:rPr lang="hu-HU" sz="1200" b="0" i="0" kern="1200" dirty="0" smtClean="0">
                <a:solidFill>
                  <a:schemeClr val="tx1"/>
                </a:solidFill>
                <a:effectLst/>
                <a:latin typeface="+mn-lt"/>
                <a:ea typeface="+mn-ea"/>
                <a:cs typeface="+mn-cs"/>
              </a:rPr>
              <a:t>A bankunió annak biztosítására jött létre, hogy a bankok erősebbek és jobban felügyeltek legyenek, valamint - amennyiben problémák merülnek fel a pénzügyi szektorban - hogy hatékonyabban lehessen a bankokat szanálni, azaz átszervezni. A bankunió az alábbiakból áll:</a:t>
            </a:r>
          </a:p>
          <a:p>
            <a:r>
              <a:rPr lang="hu-HU" sz="1200" b="0" i="0" kern="1200" dirty="0" smtClean="0">
                <a:solidFill>
                  <a:schemeClr val="tx1"/>
                </a:solidFill>
                <a:effectLst/>
                <a:latin typeface="+mn-lt"/>
                <a:ea typeface="+mn-ea"/>
                <a:cs typeface="+mn-cs"/>
              </a:rPr>
              <a:t>az egységes felügyeleti mechanizmus (EFM), amely az Európai Központi Bankból, valamint az euróövezeti és más résztvevő országok nemzeti felügyeleti hatóságaiból álló európai bankfelügyeletet biztosító rendszer;</a:t>
            </a:r>
          </a:p>
          <a:p>
            <a:r>
              <a:rPr lang="hu-HU" sz="1200" b="0" i="0" kern="1200" dirty="0" smtClean="0">
                <a:solidFill>
                  <a:schemeClr val="tx1"/>
                </a:solidFill>
                <a:effectLst/>
                <a:latin typeface="+mn-lt"/>
                <a:ea typeface="+mn-ea"/>
                <a:cs typeface="+mn-cs"/>
              </a:rPr>
              <a:t>az egységes szanálási mechanizmus (ESZM), amelynek célja az EFM-</a:t>
            </a:r>
            <a:r>
              <a:rPr lang="hu-HU" sz="1200" b="0" i="0" kern="1200" dirty="0" err="1" smtClean="0">
                <a:solidFill>
                  <a:schemeClr val="tx1"/>
                </a:solidFill>
                <a:effectLst/>
                <a:latin typeface="+mn-lt"/>
                <a:ea typeface="+mn-ea"/>
                <a:cs typeface="+mn-cs"/>
              </a:rPr>
              <a:t>ben</a:t>
            </a:r>
            <a:r>
              <a:rPr lang="hu-HU" sz="1200" b="0" i="0" kern="1200" dirty="0" smtClean="0">
                <a:solidFill>
                  <a:schemeClr val="tx1"/>
                </a:solidFill>
                <a:effectLst/>
                <a:latin typeface="+mn-lt"/>
                <a:ea typeface="+mn-ea"/>
                <a:cs typeface="+mn-cs"/>
              </a:rPr>
              <a:t> részt vevő országok csődhelyzetbe került bankjainak az adófizetők és a reálgazdaság lehető legkisebb mértékű anyagi </a:t>
            </a:r>
            <a:r>
              <a:rPr lang="hu-HU" sz="1200" b="0" i="0" kern="1200" dirty="0" err="1" smtClean="0">
                <a:solidFill>
                  <a:schemeClr val="tx1"/>
                </a:solidFill>
                <a:effectLst/>
                <a:latin typeface="+mn-lt"/>
                <a:ea typeface="+mn-ea"/>
                <a:cs typeface="+mn-cs"/>
              </a:rPr>
              <a:t>terhe</a:t>
            </a:r>
            <a:r>
              <a:rPr lang="hu-HU" sz="1200" b="0" i="0" kern="1200" dirty="0" smtClean="0">
                <a:solidFill>
                  <a:schemeClr val="tx1"/>
                </a:solidFill>
                <a:effectLst/>
                <a:latin typeface="+mn-lt"/>
                <a:ea typeface="+mn-ea"/>
                <a:cs typeface="+mn-cs"/>
              </a:rPr>
              <a:t> mellett történő hatékony szerkezetátalakítása. Az ESZM-et az egységes szanálási alapból támogatják, amelyet szükség esetén a szanálási eljárásokban kell használni a szanálási eszközök </a:t>
            </a:r>
            <a:r>
              <a:rPr lang="hu-HU" sz="1200" b="0" i="0" kern="1200" dirty="0" err="1" smtClean="0">
                <a:solidFill>
                  <a:schemeClr val="tx1"/>
                </a:solidFill>
                <a:effectLst/>
                <a:latin typeface="+mn-lt"/>
                <a:ea typeface="+mn-ea"/>
                <a:cs typeface="+mn-cs"/>
              </a:rPr>
              <a:t>hatákony</a:t>
            </a:r>
            <a:r>
              <a:rPr lang="hu-HU" sz="1200" b="0" i="0" kern="1200" dirty="0" smtClean="0">
                <a:solidFill>
                  <a:schemeClr val="tx1"/>
                </a:solidFill>
                <a:effectLst/>
                <a:latin typeface="+mn-lt"/>
                <a:ea typeface="+mn-ea"/>
                <a:cs typeface="+mn-cs"/>
              </a:rPr>
              <a:t> alkalmazásának biztosítására.</a:t>
            </a:r>
          </a:p>
          <a:p>
            <a:r>
              <a:rPr lang="hu-HU" sz="1200" b="0" i="0" kern="1200" dirty="0" smtClean="0">
                <a:solidFill>
                  <a:schemeClr val="tx1"/>
                </a:solidFill>
                <a:effectLst/>
                <a:latin typeface="+mn-lt"/>
                <a:ea typeface="+mn-ea"/>
                <a:cs typeface="+mn-cs"/>
              </a:rPr>
              <a:t>Az EFM és az ESZM egységes szabálykönyvet alkalmaz, amely az összes ország pénzügyi szektorának hatékonyabb szabályozására, felügyeletére és irányítására vonatkozóan tartalmaz egységes szabályokat. Ez kiegészíti a bankuniót, és egységes védelmi szintet biztosít a megtakarítással rendelkezők számára azáltal, hogy 100 000 EUR összeghatárig garantálja </a:t>
            </a:r>
            <a:r>
              <a:rPr lang="hu-HU" sz="1200" b="0" i="0" kern="1200" dirty="0" err="1" smtClean="0">
                <a:solidFill>
                  <a:schemeClr val="tx1"/>
                </a:solidFill>
                <a:effectLst/>
                <a:latin typeface="+mn-lt"/>
                <a:ea typeface="+mn-ea"/>
                <a:cs typeface="+mn-cs"/>
              </a:rPr>
              <a:t>bankbetéteiket</a:t>
            </a:r>
            <a:r>
              <a:rPr lang="hu-HU" sz="1200" b="0" i="0" kern="1200" dirty="0" smtClean="0">
                <a:solidFill>
                  <a:schemeClr val="tx1"/>
                </a:solidFill>
                <a:effectLst/>
                <a:latin typeface="+mn-lt"/>
                <a:ea typeface="+mn-ea"/>
                <a:cs typeface="+mn-cs"/>
              </a:rPr>
              <a:t>.</a:t>
            </a:r>
          </a:p>
          <a:p>
            <a:r>
              <a:rPr lang="hu-HU" sz="1200" b="0" i="0" kern="1200" dirty="0" smtClean="0">
                <a:solidFill>
                  <a:schemeClr val="tx1"/>
                </a:solidFill>
                <a:effectLst/>
                <a:latin typeface="+mn-lt"/>
                <a:ea typeface="+mn-ea"/>
                <a:cs typeface="+mn-cs"/>
              </a:rPr>
              <a:t>A bankunió biztosítja, hogy ezek a szabályok következetesen végrehajtásra kerüljenek az euróövezetben és a többi résztvevő országban.</a:t>
            </a:r>
          </a:p>
          <a:p>
            <a:endParaRPr lang="hu-HU" sz="1200" b="0" i="0" kern="1200" dirty="0" smtClean="0">
              <a:solidFill>
                <a:schemeClr val="tx1"/>
              </a:solidFill>
              <a:effectLst/>
              <a:latin typeface="+mn-lt"/>
              <a:ea typeface="+mn-ea"/>
              <a:cs typeface="+mn-cs"/>
            </a:endParaRPr>
          </a:p>
          <a:p>
            <a:r>
              <a:rPr lang="hu-HU" sz="1200" b="0" i="0" u="sng" kern="1200" dirty="0" smtClean="0">
                <a:solidFill>
                  <a:schemeClr val="tx1"/>
                </a:solidFill>
                <a:effectLst/>
                <a:latin typeface="+mn-lt"/>
                <a:ea typeface="+mn-ea"/>
                <a:cs typeface="+mn-cs"/>
              </a:rPr>
              <a:t>Tanári</a:t>
            </a:r>
            <a:r>
              <a:rPr lang="hu-HU" sz="1200" b="0" i="0" u="sng" kern="1200" baseline="0" dirty="0" smtClean="0">
                <a:solidFill>
                  <a:schemeClr val="tx1"/>
                </a:solidFill>
                <a:effectLst/>
                <a:latin typeface="+mn-lt"/>
                <a:ea typeface="+mn-ea"/>
                <a:cs typeface="+mn-cs"/>
              </a:rPr>
              <a:t> magyarázat: A következő videó segítségével részletesebben is áttekintheti a bankuniós intézmények hátterét! https://hu.euronews.com/embed/434949</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EURÓPAI BERUHÁZÁSI BANK (EBB)</a:t>
            </a:r>
          </a:p>
          <a:p>
            <a:r>
              <a:rPr lang="hu-HU" sz="1200" b="0" i="0" kern="1200" dirty="0" smtClean="0">
                <a:solidFill>
                  <a:schemeClr val="tx1"/>
                </a:solidFill>
                <a:effectLst/>
                <a:latin typeface="+mn-lt"/>
                <a:ea typeface="+mn-ea"/>
                <a:cs typeface="+mn-cs"/>
              </a:rPr>
              <a:t>A Római Szerződéssel 1958-ban alapított EBB az EU hosszú lejáratú hiteleket nyújtó intézménye, amely különböző projekteket részesít anyagi támogatásban olyan életképes beruházási projektek finanszírozása céljából, amelyek előmozdítják az Unió célkitűzéseit. Az EBB részvényeseit a 27 uniós ország alkotja. Az EBB hitelezés tevékenységének közel 90%-a az uniós országokra irányul, a többi a külső hitelezési megbízatás keretében világszerte 150 partnerország között oszlik meg.</a:t>
            </a:r>
          </a:p>
          <a:p>
            <a:r>
              <a:rPr lang="hu-HU" sz="1200" b="0" i="0" kern="1200" dirty="0" smtClean="0">
                <a:solidFill>
                  <a:schemeClr val="tx1"/>
                </a:solidFill>
                <a:effectLst/>
                <a:latin typeface="+mn-lt"/>
                <a:ea typeface="+mn-ea"/>
                <a:cs typeface="+mn-cs"/>
              </a:rPr>
              <a:t>Az EBB-</a:t>
            </a:r>
            <a:r>
              <a:rPr lang="hu-HU" sz="1200" b="0" i="0" kern="1200" dirty="0" err="1" smtClean="0">
                <a:solidFill>
                  <a:schemeClr val="tx1"/>
                </a:solidFill>
                <a:effectLst/>
                <a:latin typeface="+mn-lt"/>
                <a:ea typeface="+mn-ea"/>
                <a:cs typeface="+mn-cs"/>
              </a:rPr>
              <a:t>ből</a:t>
            </a:r>
            <a:r>
              <a:rPr lang="hu-HU" sz="1200" b="0" i="0" kern="1200" dirty="0" smtClean="0">
                <a:solidFill>
                  <a:schemeClr val="tx1"/>
                </a:solidFill>
                <a:effectLst/>
                <a:latin typeface="+mn-lt"/>
                <a:ea typeface="+mn-ea"/>
                <a:cs typeface="+mn-cs"/>
              </a:rPr>
              <a:t> és az Európai Beruházási Alapból (EBA) álló EBB-csoport 2000-ben jött létre a kis- és középvállalkozásoknak (kkv-k) nyújtott hitelek élénkítése céljából.</a:t>
            </a:r>
          </a:p>
          <a:p>
            <a:r>
              <a:rPr lang="hu-HU" sz="1200" b="0" i="0" kern="1200" dirty="0" smtClean="0">
                <a:solidFill>
                  <a:schemeClr val="tx1"/>
                </a:solidFill>
                <a:effectLst/>
                <a:latin typeface="+mn-lt"/>
                <a:ea typeface="+mn-ea"/>
                <a:cs typeface="+mn-cs"/>
              </a:rPr>
              <a:t>A pénzügyi válságra válaszul az EBB tőkéje 2007 és 2009 között csaknem megkétszereződött. </a:t>
            </a:r>
            <a:r>
              <a:rPr lang="hu-HU" dirty="0" smtClean="0"/>
              <a:t>Az EBB teljes jegyzett tőkéje jelenleg 248,8 milliárd EUR.</a:t>
            </a:r>
          </a:p>
          <a:p>
            <a:endParaRPr lang="hu-HU" dirty="0" smtClean="0"/>
          </a:p>
          <a:p>
            <a:endParaRPr lang="hu-HU" dirty="0" smtClean="0"/>
          </a:p>
          <a:p>
            <a:r>
              <a:rPr lang="hu-HU" sz="1200" b="0" i="0" kern="1200" dirty="0" smtClean="0">
                <a:solidFill>
                  <a:schemeClr val="tx1"/>
                </a:solidFill>
                <a:effectLst/>
                <a:latin typeface="+mn-lt"/>
                <a:ea typeface="+mn-ea"/>
                <a:cs typeface="+mn-cs"/>
              </a:rPr>
              <a:t>KÖLTSÉGVETÉS</a:t>
            </a:r>
          </a:p>
          <a:p>
            <a:r>
              <a:rPr lang="hu-HU" sz="1200" b="0" i="0" kern="1200" dirty="0" smtClean="0">
                <a:solidFill>
                  <a:schemeClr val="tx1"/>
                </a:solidFill>
                <a:effectLst/>
                <a:latin typeface="+mn-lt"/>
                <a:ea typeface="+mn-ea"/>
                <a:cs typeface="+mn-cs"/>
              </a:rPr>
              <a:t>Az EU minden bevétele és kiadása szerepel az éves </a:t>
            </a:r>
            <a:r>
              <a:rPr lang="hu-HU" sz="1200" b="0" i="0" kern="1200" dirty="0" err="1" smtClean="0">
                <a:solidFill>
                  <a:schemeClr val="tx1"/>
                </a:solidFill>
                <a:effectLst/>
                <a:latin typeface="+mn-lt"/>
                <a:ea typeface="+mn-ea"/>
                <a:cs typeface="+mn-cs"/>
              </a:rPr>
              <a:t>előrejelzéseken</a:t>
            </a:r>
            <a:r>
              <a:rPr lang="hu-HU" sz="1200" b="0" i="0" kern="1200" dirty="0" smtClean="0">
                <a:solidFill>
                  <a:schemeClr val="tx1"/>
                </a:solidFill>
                <a:effectLst/>
                <a:latin typeface="+mn-lt"/>
                <a:ea typeface="+mn-ea"/>
                <a:cs typeface="+mn-cs"/>
              </a:rPr>
              <a:t> alapuló költségvetésben. Ezeknek a költségvetéseknek összhangban kell lenniük a többéves pénzügyi kerettel, az EU középtávú kiadási tervével, amint azt a Lisszaboni Szerződés rögzíti (az Európai Unió működéséről szóló szerződés 312. cikke). A legutóbbi többéves pénzügyi keret a 2021-2027</a:t>
            </a:r>
            <a:r>
              <a:rPr lang="hu-HU" sz="1200" b="0" i="0" kern="1200" baseline="0" dirty="0" smtClean="0">
                <a:solidFill>
                  <a:schemeClr val="tx1"/>
                </a:solidFill>
                <a:effectLst/>
                <a:latin typeface="+mn-lt"/>
                <a:ea typeface="+mn-ea"/>
                <a:cs typeface="+mn-cs"/>
              </a:rPr>
              <a:t> </a:t>
            </a:r>
            <a:r>
              <a:rPr lang="hu-HU" sz="1200" b="0" i="0" kern="1200" dirty="0" smtClean="0">
                <a:solidFill>
                  <a:schemeClr val="tx1"/>
                </a:solidFill>
                <a:effectLst/>
                <a:latin typeface="+mn-lt"/>
                <a:ea typeface="+mn-ea"/>
                <a:cs typeface="+mn-cs"/>
              </a:rPr>
              <a:t>közötti időszakra vonatkozik. </a:t>
            </a:r>
            <a:r>
              <a:rPr lang="hu-HU" sz="1200" b="0" i="0" u="sng" kern="1200" dirty="0" smtClean="0">
                <a:solidFill>
                  <a:schemeClr val="accent1"/>
                </a:solidFill>
                <a:effectLst/>
                <a:latin typeface="+mn-lt"/>
                <a:ea typeface="+mn-ea"/>
                <a:cs typeface="+mn-cs"/>
              </a:rPr>
              <a:t>Tanári magyarázat: Ismerkedjen meg az</a:t>
            </a:r>
            <a:r>
              <a:rPr lang="hu-HU" sz="1200" b="0" i="0" u="sng" kern="1200" baseline="0" dirty="0" smtClean="0">
                <a:solidFill>
                  <a:schemeClr val="accent1"/>
                </a:solidFill>
                <a:effectLst/>
                <a:latin typeface="+mn-lt"/>
                <a:ea typeface="+mn-ea"/>
                <a:cs typeface="+mn-cs"/>
              </a:rPr>
              <a:t> EU többéves pénzügyi keretével és a pénzügyi keret hátterében álló döntéshozatallal a következő videók segítségével! https://www.consilium.europa.eu/hu/policies/the-eu-budget/negotiating-the-long-term-eu-budget/ </a:t>
            </a:r>
          </a:p>
          <a:p>
            <a:r>
              <a:rPr lang="en-US" sz="1200" b="0" i="0" u="sng" kern="1200" baseline="0" dirty="0" smtClean="0">
                <a:solidFill>
                  <a:schemeClr val="accent1"/>
                </a:solidFill>
                <a:effectLst/>
                <a:latin typeface="+mn-lt"/>
                <a:ea typeface="+mn-ea"/>
                <a:cs typeface="+mn-cs"/>
              </a:rPr>
              <a:t>&lt;iframe </a:t>
            </a:r>
            <a:r>
              <a:rPr lang="en-US" sz="1200" b="0" i="0" u="sng" kern="1200" baseline="0" dirty="0" err="1" smtClean="0">
                <a:solidFill>
                  <a:schemeClr val="accent1"/>
                </a:solidFill>
                <a:effectLst/>
                <a:latin typeface="+mn-lt"/>
                <a:ea typeface="+mn-ea"/>
                <a:cs typeface="+mn-cs"/>
              </a:rPr>
              <a:t>allowfullscreen</a:t>
            </a:r>
            <a:r>
              <a:rPr lang="en-US" sz="1200" b="0" i="0" u="sng" kern="1200" baseline="0" dirty="0" smtClean="0">
                <a:solidFill>
                  <a:schemeClr val="accent1"/>
                </a:solidFill>
                <a:effectLst/>
                <a:latin typeface="+mn-lt"/>
                <a:ea typeface="+mn-ea"/>
                <a:cs typeface="+mn-cs"/>
              </a:rPr>
              <a:t> allow="</a:t>
            </a:r>
            <a:r>
              <a:rPr lang="en-US" sz="1200" b="0" i="0" u="sng" kern="1200" baseline="0" dirty="0" err="1" smtClean="0">
                <a:solidFill>
                  <a:schemeClr val="accent1"/>
                </a:solidFill>
                <a:effectLst/>
                <a:latin typeface="+mn-lt"/>
                <a:ea typeface="+mn-ea"/>
                <a:cs typeface="+mn-cs"/>
              </a:rPr>
              <a:t>fullscreen</a:t>
            </a:r>
            <a:r>
              <a:rPr lang="en-US" sz="1200" b="0" i="0" u="sng" kern="1200" baseline="0" dirty="0" smtClean="0">
                <a:solidFill>
                  <a:schemeClr val="accent1"/>
                </a:solidFill>
                <a:effectLst/>
                <a:latin typeface="+mn-lt"/>
                <a:ea typeface="+mn-ea"/>
                <a:cs typeface="+mn-cs"/>
              </a:rPr>
              <a:t>" </a:t>
            </a:r>
            <a:r>
              <a:rPr lang="en-US" sz="1200" b="0" i="0" u="sng" kern="1200" baseline="0" dirty="0" err="1" smtClean="0">
                <a:solidFill>
                  <a:schemeClr val="accent1"/>
                </a:solidFill>
                <a:effectLst/>
                <a:latin typeface="+mn-lt"/>
                <a:ea typeface="+mn-ea"/>
                <a:cs typeface="+mn-cs"/>
              </a:rPr>
              <a:t>frameborder</a:t>
            </a:r>
            <a:r>
              <a:rPr lang="en-US" sz="1200" b="0" i="0" u="sng" kern="1200" baseline="0" dirty="0" smtClean="0">
                <a:solidFill>
                  <a:schemeClr val="accent1"/>
                </a:solidFill>
                <a:effectLst/>
                <a:latin typeface="+mn-lt"/>
                <a:ea typeface="+mn-ea"/>
                <a:cs typeface="+mn-cs"/>
              </a:rPr>
              <a:t>="0" </a:t>
            </a:r>
            <a:r>
              <a:rPr lang="en-US" sz="1200" b="0" i="0" u="sng" kern="1200" baseline="0" dirty="0" err="1" smtClean="0">
                <a:solidFill>
                  <a:schemeClr val="accent1"/>
                </a:solidFill>
                <a:effectLst/>
                <a:latin typeface="+mn-lt"/>
                <a:ea typeface="+mn-ea"/>
                <a:cs typeface="+mn-cs"/>
              </a:rPr>
              <a:t>src</a:t>
            </a:r>
            <a:r>
              <a:rPr lang="en-US" sz="1200" b="0" i="0" u="sng" kern="1200" baseline="0" dirty="0" smtClean="0">
                <a:solidFill>
                  <a:schemeClr val="accent1"/>
                </a:solidFill>
                <a:effectLst/>
                <a:latin typeface="+mn-lt"/>
                <a:ea typeface="+mn-ea"/>
                <a:cs typeface="+mn-cs"/>
              </a:rPr>
              <a:t>="https://multimedia.europarl.europa.eu/x_B01-ESN-20200924-EN_ev?p_p_state=</a:t>
            </a:r>
            <a:r>
              <a:rPr lang="en-US" sz="1200" b="0" i="0" u="sng" kern="1200" baseline="0" dirty="0" err="1" smtClean="0">
                <a:solidFill>
                  <a:schemeClr val="accent1"/>
                </a:solidFill>
                <a:effectLst/>
                <a:latin typeface="+mn-lt"/>
                <a:ea typeface="+mn-ea"/>
                <a:cs typeface="+mn-cs"/>
              </a:rPr>
              <a:t>pop_up&amp;lang</a:t>
            </a:r>
            <a:r>
              <a:rPr lang="en-US" sz="1200" b="0" i="0" u="sng" kern="1200" baseline="0" dirty="0" smtClean="0">
                <a:solidFill>
                  <a:schemeClr val="accent1"/>
                </a:solidFill>
                <a:effectLst/>
                <a:latin typeface="+mn-lt"/>
                <a:ea typeface="+mn-ea"/>
                <a:cs typeface="+mn-cs"/>
              </a:rPr>
              <a:t>=</a:t>
            </a:r>
            <a:r>
              <a:rPr lang="en-US" sz="1200" b="0" i="0" u="sng" kern="1200" baseline="0" dirty="0" err="1" smtClean="0">
                <a:solidFill>
                  <a:schemeClr val="accent1"/>
                </a:solidFill>
                <a:effectLst/>
                <a:latin typeface="+mn-lt"/>
                <a:ea typeface="+mn-ea"/>
                <a:cs typeface="+mn-cs"/>
              </a:rPr>
              <a:t>hu&amp;autoplay</a:t>
            </a:r>
            <a:r>
              <a:rPr lang="en-US" sz="1200" b="0" i="0" u="sng" kern="1200" baseline="0" dirty="0" smtClean="0">
                <a:solidFill>
                  <a:schemeClr val="accent1"/>
                </a:solidFill>
                <a:effectLst/>
                <a:latin typeface="+mn-lt"/>
                <a:ea typeface="+mn-ea"/>
                <a:cs typeface="+mn-cs"/>
              </a:rPr>
              <a:t>=off" width="640" height="360"&gt;&lt;/iframe&gt;</a:t>
            </a:r>
            <a:endParaRPr lang="hu-HU" sz="1200" b="0" i="0" u="sng" kern="1200" baseline="0" dirty="0" smtClean="0">
              <a:solidFill>
                <a:schemeClr val="accent1"/>
              </a:solidFill>
              <a:effectLst/>
              <a:latin typeface="+mn-lt"/>
              <a:ea typeface="+mn-ea"/>
              <a:cs typeface="+mn-cs"/>
            </a:endParaRPr>
          </a:p>
          <a:p>
            <a:r>
              <a:rPr lang="hu-HU" sz="1200" b="0" i="0" u="sng" kern="1200" baseline="0" dirty="0" smtClean="0">
                <a:solidFill>
                  <a:schemeClr val="accent1"/>
                </a:solidFill>
                <a:effectLst/>
                <a:latin typeface="+mn-lt"/>
                <a:ea typeface="+mn-ea"/>
                <a:cs typeface="+mn-cs"/>
              </a:rPr>
              <a:t>https://www.consilium.europa.eu/hu/policies/the-eu-budget/ </a:t>
            </a:r>
          </a:p>
          <a:p>
            <a:endParaRPr lang="hu-HU" sz="1200" b="0" i="0" u="sng" kern="1200" dirty="0" smtClean="0">
              <a:solidFill>
                <a:schemeClr val="accent1"/>
              </a:solidFill>
              <a:effectLst/>
              <a:latin typeface="+mn-lt"/>
              <a:ea typeface="+mn-ea"/>
              <a:cs typeface="+mn-cs"/>
            </a:endParaRPr>
          </a:p>
          <a:p>
            <a:r>
              <a:rPr lang="hu-HU" sz="1200" b="0" i="0" kern="1200" dirty="0" smtClean="0">
                <a:solidFill>
                  <a:schemeClr val="tx1"/>
                </a:solidFill>
                <a:effectLst/>
                <a:latin typeface="+mn-lt"/>
                <a:ea typeface="+mn-ea"/>
                <a:cs typeface="+mn-cs"/>
              </a:rPr>
              <a:t>A költségvetés az EU saját forrásaiból (az egyes uniós országok bruttó nemzeti jövedelmének egy bizonyos hányadából, valamint az áfából, vámokból és egyéb lefölözésekből) kerül finanszírozásra.</a:t>
            </a:r>
          </a:p>
          <a:p>
            <a:r>
              <a:rPr lang="hu-HU" sz="1200" b="0" i="0" kern="1200" dirty="0" smtClean="0">
                <a:solidFill>
                  <a:schemeClr val="tx1"/>
                </a:solidFill>
                <a:effectLst/>
                <a:latin typeface="+mn-lt"/>
                <a:ea typeface="+mn-ea"/>
                <a:cs typeface="+mn-cs"/>
              </a:rPr>
              <a:t>Az Európai Bizottság minden évben benyújt egy előzetes költségvetési tervezetet a két költségvetési hatóság, a Tanács és az Európai Parlament részére. A Tanácsnak a költségvetési tervezetre vonatkozó álláspontját az adott pénzügyi évet megelőző év október 1-jéig kell elfogadnia. Ha a Parlament egyetért a Tanács álláspontjával, a költségvetés elfogadásra kerül.</a:t>
            </a:r>
          </a:p>
          <a:p>
            <a:r>
              <a:rPr lang="hu-HU" sz="1200" b="0" i="0" kern="1200" dirty="0" smtClean="0">
                <a:solidFill>
                  <a:schemeClr val="tx1"/>
                </a:solidFill>
                <a:effectLst/>
                <a:latin typeface="+mn-lt"/>
                <a:ea typeface="+mn-ea"/>
                <a:cs typeface="+mn-cs"/>
              </a:rPr>
              <a:t>Amennyiben azonban az Európai Parlament módosításokat fogad el a Tanács álláspontjára vonatkozóan, összehívják az egyeztetőbizottságot annak érdekében, hogy megállapodásra jussanak. Az Európai Parlament elnökének feladata a költségvetés végleges elfogadásának megállapítása. </a:t>
            </a:r>
          </a:p>
          <a:p>
            <a:r>
              <a:rPr lang="hu-HU" sz="1200" b="0" i="0" u="sng" kern="1200" dirty="0" smtClean="0">
                <a:solidFill>
                  <a:schemeClr val="tx1"/>
                </a:solidFill>
                <a:effectLst/>
                <a:latin typeface="+mn-lt"/>
                <a:ea typeface="+mn-ea"/>
                <a:cs typeface="+mn-cs"/>
              </a:rPr>
              <a:t>Tanári magyarázat: Tekintse meg a 2020.</a:t>
            </a:r>
            <a:r>
              <a:rPr lang="hu-HU" sz="1200" b="0" i="0" u="sng" kern="1200" baseline="0" dirty="0" smtClean="0">
                <a:solidFill>
                  <a:schemeClr val="tx1"/>
                </a:solidFill>
                <a:effectLst/>
                <a:latin typeface="+mn-lt"/>
                <a:ea typeface="+mn-ea"/>
                <a:cs typeface="+mn-cs"/>
              </a:rPr>
              <a:t> évi uniós költségvetés fő területeit! Nézze meg az uniós költségvetés elfogadásának menetrendjéről szóló </a:t>
            </a:r>
            <a:r>
              <a:rPr lang="hu-HU" sz="1200" b="0" i="0" u="sng" kern="1200" baseline="0" dirty="0" err="1" smtClean="0">
                <a:solidFill>
                  <a:schemeClr val="tx1"/>
                </a:solidFill>
                <a:effectLst/>
                <a:latin typeface="+mn-lt"/>
                <a:ea typeface="+mn-ea"/>
                <a:cs typeface="+mn-cs"/>
              </a:rPr>
              <a:t>infografikát</a:t>
            </a:r>
            <a:r>
              <a:rPr lang="hu-HU" sz="1200" b="0" i="0" u="sng" kern="1200" baseline="0" dirty="0" smtClean="0">
                <a:solidFill>
                  <a:schemeClr val="tx1"/>
                </a:solidFill>
                <a:effectLst/>
                <a:latin typeface="+mn-lt"/>
                <a:ea typeface="+mn-ea"/>
                <a:cs typeface="+mn-cs"/>
              </a:rPr>
              <a:t>! https://www.consilium.europa.eu/hu/infographics/eu-budget-timeline/</a:t>
            </a:r>
          </a:p>
          <a:p>
            <a:endParaRPr lang="hu-HU" sz="1200" b="0" i="0" u="sng"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SZÁMVEVŐSZÉK</a:t>
            </a:r>
          </a:p>
          <a:p>
            <a:r>
              <a:rPr lang="hu-HU" sz="1200" b="0" i="0" kern="1200" dirty="0" smtClean="0">
                <a:solidFill>
                  <a:schemeClr val="tx1"/>
                </a:solidFill>
                <a:effectLst/>
                <a:latin typeface="+mn-lt"/>
                <a:ea typeface="+mn-ea"/>
                <a:cs typeface="+mn-cs"/>
              </a:rPr>
              <a:t>A luxembourgi székhelyű Számvevőszéket, az EU független, külső auditálásért és az esetleges pénzügyi szabálytalanságok feltárásáért felelős szervét 1975-ben hozták létre. A Számvevőszék az Európai Unió működéséről szóló szerződésben rögzített szabályok (285-287. cikkek) alapján működik.</a:t>
            </a:r>
          </a:p>
          <a:p>
            <a:r>
              <a:rPr lang="hu-HU" sz="1200" b="0" i="0" kern="1200" dirty="0" smtClean="0">
                <a:solidFill>
                  <a:schemeClr val="tx1"/>
                </a:solidFill>
                <a:effectLst/>
                <a:latin typeface="+mn-lt"/>
                <a:ea typeface="+mn-ea"/>
                <a:cs typeface="+mn-cs"/>
              </a:rPr>
              <a:t>Minden tagállamból egy-egy tagja van, akiket hatéves (megújítható) időtartamra neveznek ki. A Számvevőszék elnökét a tagok maguk közül választják meg hároméves (megújítható) időtartamra. A tagok feladataik ellátása során teljes mértékben függetlenek, és az EU általános érdekében járnak el.</a:t>
            </a:r>
          </a:p>
          <a:p>
            <a:r>
              <a:rPr lang="hu-HU" sz="1200" b="0" i="0" kern="1200" dirty="0" smtClean="0">
                <a:solidFill>
                  <a:schemeClr val="tx1"/>
                </a:solidFill>
                <a:effectLst/>
                <a:latin typeface="+mn-lt"/>
                <a:ea typeface="+mn-ea"/>
                <a:cs typeface="+mn-cs"/>
              </a:rPr>
              <a:t>A Számvevőszék feladata, hogy ellenőrizze az EU bevételeinek és kiadásainak jogszerűségét és szabályszerűségét (ideértve az EU által létrehozott szervekét és az uniós pénzek kezeléséért felelős külső szervekét is). Biztosítja, hogy a pénzgazdálkodás hatékony és eredményes legyen. Az Európai Parlament és a Tanács elé egy, az elszámolás megbízhatóságát, valamint az alapjául szolgáló ügyletek jogszerűségét és szabályszerűségét igazoló nyilatkozatot terjeszt. A költségvetési év végén a Számvevőszék az Európai Unió Hivatalos Lapjában teszi közzé jelentését.</a:t>
            </a:r>
          </a:p>
          <a:p>
            <a:r>
              <a:rPr lang="hu-HU" sz="1200" b="0" i="0" kern="1200" dirty="0" smtClean="0">
                <a:solidFill>
                  <a:schemeClr val="tx1"/>
                </a:solidFill>
                <a:effectLst/>
                <a:latin typeface="+mn-lt"/>
                <a:ea typeface="+mn-ea"/>
                <a:cs typeface="+mn-cs"/>
              </a:rPr>
              <a:t>Amennyiben csalást vagy szabálytalanságot észlel, tájékoztatja erről az Európai Csalás Elleni Hivatalt.</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OLAF (EURÓPAI CSALÁS ELLENI HIVATAL)</a:t>
            </a:r>
          </a:p>
          <a:p>
            <a:r>
              <a:rPr lang="hu-HU" sz="1200" b="0" i="0" kern="1200" dirty="0" smtClean="0">
                <a:solidFill>
                  <a:schemeClr val="tx1"/>
                </a:solidFill>
                <a:effectLst/>
                <a:latin typeface="+mn-lt"/>
                <a:ea typeface="+mn-ea"/>
                <a:cs typeface="+mn-cs"/>
              </a:rPr>
              <a:t>Az Európai Csalás Elleni Hivatalt (az OLAF-</a:t>
            </a:r>
            <a:r>
              <a:rPr lang="hu-HU" sz="1200" b="0" i="0" kern="1200" dirty="0" err="1" smtClean="0">
                <a:solidFill>
                  <a:schemeClr val="tx1"/>
                </a:solidFill>
                <a:effectLst/>
                <a:latin typeface="+mn-lt"/>
                <a:ea typeface="+mn-ea"/>
                <a:cs typeface="+mn-cs"/>
              </a:rPr>
              <a:t>ot</a:t>
            </a:r>
            <a:r>
              <a:rPr lang="hu-HU" sz="1200" b="0" i="0" kern="1200" dirty="0" smtClean="0">
                <a:solidFill>
                  <a:schemeClr val="tx1"/>
                </a:solidFill>
                <a:effectLst/>
                <a:latin typeface="+mn-lt"/>
                <a:ea typeface="+mn-ea"/>
                <a:cs typeface="+mn-cs"/>
              </a:rPr>
              <a:t>) 1999-ben hozták létre az EU-s intézményeken belüli korrupció és súlyos kötelességszegés, valamint az uniós költségvetés terhére elkövetett csalások vizsgálatának céljából.</a:t>
            </a:r>
          </a:p>
          <a:p>
            <a:r>
              <a:rPr lang="hu-HU" sz="1200" b="0" i="0" kern="1200" dirty="0" smtClean="0">
                <a:solidFill>
                  <a:schemeClr val="tx1"/>
                </a:solidFill>
                <a:effectLst/>
                <a:latin typeface="+mn-lt"/>
                <a:ea typeface="+mn-ea"/>
                <a:cs typeface="+mn-cs"/>
              </a:rPr>
              <a:t>Az OLAF csalások, korrupció és az EU pénzügyi érdekeit érintő egyéb jogsértő tevékenységek feltárása érdekében folytat vizsgálatokat az EU szervein belül. Ezenkívül az uniós pénzügyi érdekeket nem érintő, a hivatali kötelezettségekkel kapcsolatos mulasztásokról szóló ügyeket is kivizsgálja.</a:t>
            </a:r>
          </a:p>
          <a:p>
            <a:r>
              <a:rPr lang="hu-HU" sz="1200" b="0" i="0" kern="1200" dirty="0" smtClean="0">
                <a:solidFill>
                  <a:schemeClr val="tx1"/>
                </a:solidFill>
                <a:effectLst/>
                <a:latin typeface="+mn-lt"/>
                <a:ea typeface="+mn-ea"/>
                <a:cs typeface="+mn-cs"/>
              </a:rPr>
              <a:t>Külső magánszemélyek vagy szervezetek kapcsán is folytat vizsgálatokat csalások vagy egyéb szabálysértő magatartások felderítése céljából (például az uniós finanszírozási programok működtetése vagy vámcsalások tekintetében), gyakran az uniós országok és - időnként - az EU-n kívüli országok hatóságaival együttműködésben.</a:t>
            </a:r>
          </a:p>
          <a:p>
            <a:r>
              <a:rPr lang="hu-HU" sz="1200" b="0" i="0" kern="1200" dirty="0" smtClean="0">
                <a:solidFill>
                  <a:schemeClr val="tx1"/>
                </a:solidFill>
                <a:effectLst/>
                <a:latin typeface="+mn-lt"/>
                <a:ea typeface="+mn-ea"/>
                <a:cs typeface="+mn-cs"/>
              </a:rPr>
              <a:t>2013-ban az új jogszabályok az OLAF nagyobb függetlenségét és hatékonyabb eljárásokat eredményeztek.</a:t>
            </a:r>
          </a:p>
          <a:p>
            <a:endParaRPr lang="hu-HU" sz="1200" b="0" i="0" kern="1200" dirty="0" smtClean="0">
              <a:solidFill>
                <a:schemeClr val="tx1"/>
              </a:solidFill>
              <a:effectLst/>
              <a:latin typeface="+mn-lt"/>
              <a:ea typeface="+mn-ea"/>
              <a:cs typeface="+mn-cs"/>
            </a:endParaRPr>
          </a:p>
          <a:p>
            <a:r>
              <a:rPr lang="hu-HU" sz="1200" b="0" i="0" kern="1200" dirty="0" smtClean="0">
                <a:solidFill>
                  <a:schemeClr val="tx1"/>
                </a:solidFill>
                <a:effectLst/>
                <a:latin typeface="+mn-lt"/>
                <a:ea typeface="+mn-ea"/>
                <a:cs typeface="+mn-cs"/>
              </a:rPr>
              <a:t>ADÓHARMONIZÁCIÓ</a:t>
            </a:r>
          </a:p>
          <a:p>
            <a:r>
              <a:rPr lang="hu-HU" sz="1200" b="0" i="0" kern="1200" dirty="0" smtClean="0">
                <a:solidFill>
                  <a:schemeClr val="tx1"/>
                </a:solidFill>
                <a:effectLst/>
                <a:latin typeface="+mn-lt"/>
                <a:ea typeface="+mn-ea"/>
                <a:cs typeface="+mn-cs"/>
              </a:rPr>
              <a:t>Az Európai Unió működéséről szóló szerződés (EUMSZ) 110-113. cikkében határozták meg az adózással kapcsolatos egyedi rendelkezéseket. Az uniós adópolitika középpontjában az egységes piac zökkenőmentes működése áll, azaz annak biztosítása, hogy a magánszemélyek és vállalkozások a határokon átnyúló gazdasági tevékenységek tekintetében ne ütközzenek akadályokba.</a:t>
            </a:r>
          </a:p>
          <a:p>
            <a:r>
              <a:rPr lang="hu-HU" sz="1200" b="0" i="0" kern="1200" dirty="0" smtClean="0">
                <a:solidFill>
                  <a:schemeClr val="tx1"/>
                </a:solidFill>
                <a:effectLst/>
                <a:latin typeface="+mn-lt"/>
                <a:ea typeface="+mn-ea"/>
                <a:cs typeface="+mn-cs"/>
              </a:rPr>
              <a:t>Az uniós szintű adóügyi intézkedések esetleges elfogadása támogathatja a környezetvédelmi és energiapolitikákat (az EUMSZ 192. és 194. cikke).</a:t>
            </a:r>
          </a:p>
          <a:p>
            <a:r>
              <a:rPr lang="hu-HU" sz="1200" b="0" i="0" kern="1200" dirty="0" smtClean="0">
                <a:solidFill>
                  <a:schemeClr val="tx1"/>
                </a:solidFill>
                <a:effectLst/>
                <a:latin typeface="+mn-lt"/>
                <a:ea typeface="+mn-ea"/>
                <a:cs typeface="+mn-cs"/>
              </a:rPr>
              <a:t>Az Európai Bizottság nem tekinti szükségesnek az uniós országok adórendszereinek határokon átnyúló harmonizációját, amennyiben a belső piac létrehozása és működése nem sérül: az országoknak maguknak kell tudniuk eldönteni, mely rendszer a legmegfelelőbb számukra.</a:t>
            </a:r>
          </a:p>
          <a:p>
            <a:r>
              <a:rPr lang="hu-HU" sz="1200" b="0" i="0" kern="1200" dirty="0" smtClean="0">
                <a:solidFill>
                  <a:schemeClr val="tx1"/>
                </a:solidFill>
                <a:effectLst/>
                <a:latin typeface="+mn-lt"/>
                <a:ea typeface="+mn-ea"/>
                <a:cs typeface="+mn-cs"/>
              </a:rPr>
              <a:t>A szubszidiaritás elve értelmében kizárólag abban az esetben van szükség uniós szintű intézkedésre, ha az adott ország intézkedése nem jár hatékony megoldással, és az uniós szinten jobban megvalósítható lenne.</a:t>
            </a:r>
          </a:p>
          <a:p>
            <a:r>
              <a:rPr lang="hu-HU" sz="1200" b="0" i="0" kern="1200" dirty="0" smtClean="0">
                <a:solidFill>
                  <a:schemeClr val="tx1"/>
                </a:solidFill>
                <a:effectLst/>
                <a:latin typeface="+mn-lt"/>
                <a:ea typeface="+mn-ea"/>
                <a:cs typeface="+mn-cs"/>
              </a:rPr>
              <a:t>Az uniós harmonizációs erőfeszítések a jövedelem- és nyereségadók (közvetlen adók) helyett túlnyomórészt az árukra és szolgáltatásokra kivetett adókra vonatkozó jogszabályokra összpontosítanak (közvetett adók, például a hozzáadottérték-adó - </a:t>
            </a:r>
            <a:r>
              <a:rPr lang="hu-HU" sz="1200" b="0" i="0" kern="1200" dirty="0" err="1" smtClean="0">
                <a:solidFill>
                  <a:schemeClr val="tx1"/>
                </a:solidFill>
                <a:effectLst/>
                <a:latin typeface="+mn-lt"/>
                <a:ea typeface="+mn-ea"/>
                <a:cs typeface="+mn-cs"/>
              </a:rPr>
              <a:t>héa</a:t>
            </a:r>
            <a:r>
              <a:rPr lang="hu-HU" sz="1200" b="0" i="0" kern="1200" dirty="0" smtClean="0">
                <a:solidFill>
                  <a:schemeClr val="tx1"/>
                </a:solidFill>
                <a:effectLst/>
                <a:latin typeface="+mn-lt"/>
                <a:ea typeface="+mn-ea"/>
                <a:cs typeface="+mn-cs"/>
              </a:rPr>
              <a:t>, valamint az energiahordozókra, villamos energiára, alkoholra és dohánytermékekre kivetett jövedéki adók).</a:t>
            </a: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dirty="0" smtClean="0"/>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7F1F3E2B-8FAC-4ACD-8EE3-BE374E78EF1E}" type="slidenum">
              <a:rPr lang="hu-HU" smtClean="0"/>
              <a:t>20</a:t>
            </a:fld>
            <a:endParaRPr lang="hu-HU"/>
          </a:p>
        </p:txBody>
      </p:sp>
    </p:spTree>
    <p:extLst>
      <p:ext uri="{BB962C8B-B14F-4D97-AF65-F5344CB8AC3E}">
        <p14:creationId xmlns:p14="http://schemas.microsoft.com/office/powerpoint/2010/main" val="38664568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자유형: 도형 4">
            <a:extLst>
              <a:ext uri="{FF2B5EF4-FFF2-40B4-BE49-F238E27FC236}">
                <a16:creationId xmlns:a16="http://schemas.microsoft.com/office/drawing/2014/main" id="{C6179DE7-D0F5-4FCE-9D64-2210387C6D0C}"/>
              </a:ext>
            </a:extLst>
          </p:cNvPr>
          <p:cNvSpPr/>
          <p:nvPr userDrawn="1"/>
        </p:nvSpPr>
        <p:spPr>
          <a:xfrm>
            <a:off x="2255574" y="-6800"/>
            <a:ext cx="9715500" cy="5368759"/>
          </a:xfrm>
          <a:custGeom>
            <a:avLst/>
            <a:gdLst>
              <a:gd name="connsiteX0" fmla="*/ 0 w 7296150"/>
              <a:gd name="connsiteY0" fmla="*/ 0 h 4038600"/>
              <a:gd name="connsiteX1" fmla="*/ 523875 w 7296150"/>
              <a:gd name="connsiteY1" fmla="*/ 38100 h 4038600"/>
              <a:gd name="connsiteX2" fmla="*/ 7296150 w 7296150"/>
              <a:gd name="connsiteY2" fmla="*/ 4038600 h 4038600"/>
              <a:gd name="connsiteX3" fmla="*/ 0 w 7296150"/>
              <a:gd name="connsiteY3" fmla="*/ 0 h 4038600"/>
              <a:gd name="connsiteX0" fmla="*/ 0 w 7277100"/>
              <a:gd name="connsiteY0" fmla="*/ 0 h 4000500"/>
              <a:gd name="connsiteX1" fmla="*/ 504825 w 7277100"/>
              <a:gd name="connsiteY1" fmla="*/ 0 h 4000500"/>
              <a:gd name="connsiteX2" fmla="*/ 7277100 w 7277100"/>
              <a:gd name="connsiteY2" fmla="*/ 4000500 h 4000500"/>
              <a:gd name="connsiteX3" fmla="*/ 0 w 7277100"/>
              <a:gd name="connsiteY3" fmla="*/ 0 h 400050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26053"/>
              <a:gd name="connsiteX1" fmla="*/ 514350 w 7286625"/>
              <a:gd name="connsiteY1" fmla="*/ 19050 h 4026053"/>
              <a:gd name="connsiteX2" fmla="*/ 7286625 w 7286625"/>
              <a:gd name="connsiteY2" fmla="*/ 4019550 h 4026053"/>
              <a:gd name="connsiteX3" fmla="*/ 0 w 7286625"/>
              <a:gd name="connsiteY3" fmla="*/ 0 h 4026053"/>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286"/>
              <a:gd name="connsiteX1" fmla="*/ 514350 w 7286625"/>
              <a:gd name="connsiteY1" fmla="*/ 19050 h 4029286"/>
              <a:gd name="connsiteX2" fmla="*/ 7286625 w 7286625"/>
              <a:gd name="connsiteY2" fmla="*/ 4019550 h 4029286"/>
              <a:gd name="connsiteX3" fmla="*/ 0 w 7286625"/>
              <a:gd name="connsiteY3" fmla="*/ 0 h 4029286"/>
              <a:gd name="connsiteX0" fmla="*/ 0 w 7286625"/>
              <a:gd name="connsiteY0" fmla="*/ 0 h 4030399"/>
              <a:gd name="connsiteX1" fmla="*/ 514350 w 7286625"/>
              <a:gd name="connsiteY1" fmla="*/ 19050 h 4030399"/>
              <a:gd name="connsiteX2" fmla="*/ 7286625 w 7286625"/>
              <a:gd name="connsiteY2" fmla="*/ 4019550 h 4030399"/>
              <a:gd name="connsiteX3" fmla="*/ 0 w 7286625"/>
              <a:gd name="connsiteY3" fmla="*/ 0 h 4030399"/>
              <a:gd name="connsiteX0" fmla="*/ 0 w 7286625"/>
              <a:gd name="connsiteY0" fmla="*/ 0 h 4030447"/>
              <a:gd name="connsiteX1" fmla="*/ 514350 w 7286625"/>
              <a:gd name="connsiteY1" fmla="*/ 19050 h 4030447"/>
              <a:gd name="connsiteX2" fmla="*/ 7286625 w 7286625"/>
              <a:gd name="connsiteY2" fmla="*/ 4019550 h 4030447"/>
              <a:gd name="connsiteX3" fmla="*/ 0 w 7286625"/>
              <a:gd name="connsiteY3" fmla="*/ 0 h 4030447"/>
              <a:gd name="connsiteX0" fmla="*/ 0 w 7286625"/>
              <a:gd name="connsiteY0" fmla="*/ 0 h 4030896"/>
              <a:gd name="connsiteX1" fmla="*/ 514350 w 7286625"/>
              <a:gd name="connsiteY1" fmla="*/ 19050 h 4030896"/>
              <a:gd name="connsiteX2" fmla="*/ 7286625 w 7286625"/>
              <a:gd name="connsiteY2" fmla="*/ 4019550 h 4030896"/>
              <a:gd name="connsiteX3" fmla="*/ 0 w 7286625"/>
              <a:gd name="connsiteY3" fmla="*/ 0 h 4030896"/>
              <a:gd name="connsiteX0" fmla="*/ 0 w 7286625"/>
              <a:gd name="connsiteY0" fmla="*/ 0 h 4030896"/>
              <a:gd name="connsiteX1" fmla="*/ 514350 w 7286625"/>
              <a:gd name="connsiteY1" fmla="*/ 9525 h 4030896"/>
              <a:gd name="connsiteX2" fmla="*/ 7286625 w 7286625"/>
              <a:gd name="connsiteY2" fmla="*/ 4019550 h 4030896"/>
              <a:gd name="connsiteX3" fmla="*/ 0 w 7286625"/>
              <a:gd name="connsiteY3" fmla="*/ 0 h 4030896"/>
              <a:gd name="connsiteX0" fmla="*/ 0 w 7286625"/>
              <a:gd name="connsiteY0" fmla="*/ 0 h 4026737"/>
              <a:gd name="connsiteX1" fmla="*/ 514350 w 7286625"/>
              <a:gd name="connsiteY1" fmla="*/ 9525 h 4026737"/>
              <a:gd name="connsiteX2" fmla="*/ 7286625 w 7286625"/>
              <a:gd name="connsiteY2" fmla="*/ 4019550 h 4026737"/>
              <a:gd name="connsiteX3" fmla="*/ 0 w 7286625"/>
              <a:gd name="connsiteY3" fmla="*/ 0 h 4026737"/>
              <a:gd name="connsiteX0" fmla="*/ 0 w 7286625"/>
              <a:gd name="connsiteY0" fmla="*/ 0 h 4026569"/>
              <a:gd name="connsiteX1" fmla="*/ 514350 w 7286625"/>
              <a:gd name="connsiteY1" fmla="*/ 9525 h 4026569"/>
              <a:gd name="connsiteX2" fmla="*/ 7286625 w 7286625"/>
              <a:gd name="connsiteY2" fmla="*/ 4019550 h 4026569"/>
              <a:gd name="connsiteX3" fmla="*/ 0 w 7286625"/>
              <a:gd name="connsiteY3" fmla="*/ 0 h 4026569"/>
            </a:gdLst>
            <a:ahLst/>
            <a:cxnLst>
              <a:cxn ang="0">
                <a:pos x="connsiteX0" y="connsiteY0"/>
              </a:cxn>
              <a:cxn ang="0">
                <a:pos x="connsiteX1" y="connsiteY1"/>
              </a:cxn>
              <a:cxn ang="0">
                <a:pos x="connsiteX2" y="connsiteY2"/>
              </a:cxn>
              <a:cxn ang="0">
                <a:pos x="connsiteX3" y="connsiteY3"/>
              </a:cxn>
            </a:cxnLst>
            <a:rect l="l" t="t" r="r" b="b"/>
            <a:pathLst>
              <a:path w="7286625" h="4026569">
                <a:moveTo>
                  <a:pt x="0" y="0"/>
                </a:moveTo>
                <a:lnTo>
                  <a:pt x="514350" y="9525"/>
                </a:lnTo>
                <a:cubicBezTo>
                  <a:pt x="685800" y="1990725"/>
                  <a:pt x="2171700" y="3810000"/>
                  <a:pt x="7286625" y="4019550"/>
                </a:cubicBezTo>
                <a:cubicBezTo>
                  <a:pt x="2543175" y="4156075"/>
                  <a:pt x="304800" y="2282825"/>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10" name="Text Placeholder 9"/>
          <p:cNvSpPr>
            <a:spLocks noGrp="1"/>
          </p:cNvSpPr>
          <p:nvPr>
            <p:ph type="body" sz="quarter" idx="10" hasCustomPrompt="1"/>
          </p:nvPr>
        </p:nvSpPr>
        <p:spPr>
          <a:xfrm>
            <a:off x="623589" y="4005065"/>
            <a:ext cx="4320283" cy="1536172"/>
          </a:xfrm>
          <a:prstGeom prst="rect">
            <a:avLst/>
          </a:prstGeom>
        </p:spPr>
        <p:txBody>
          <a:bodyPr anchor="ctr"/>
          <a:lstStyle>
            <a:lvl1pPr marL="0" indent="0" algn="l">
              <a:lnSpc>
                <a:spcPct val="100000"/>
              </a:lnSpc>
              <a:buNone/>
              <a:defRPr sz="4800" b="1" baseline="0">
                <a:latin typeface="+mj-lt"/>
                <a:cs typeface="Arial" pitchFamily="34" charset="0"/>
              </a:defRPr>
            </a:lvl1pPr>
          </a:lstStyle>
          <a:p>
            <a:pPr lvl="0"/>
            <a:r>
              <a:rPr lang="en-US" altLang="ko-KR" dirty="0">
                <a:ea typeface="맑은 고딕" pitchFamily="50" charset="-127"/>
              </a:rPr>
              <a:t>FREE PPT TEMPLATES</a:t>
            </a:r>
            <a:endParaRPr lang="en-US" altLang="ko-KR" dirty="0"/>
          </a:p>
        </p:txBody>
      </p:sp>
      <p:sp>
        <p:nvSpPr>
          <p:cNvPr id="11" name="Text Placeholder 9"/>
          <p:cNvSpPr>
            <a:spLocks noGrp="1"/>
          </p:cNvSpPr>
          <p:nvPr>
            <p:ph type="body" sz="quarter" idx="11" hasCustomPrompt="1"/>
          </p:nvPr>
        </p:nvSpPr>
        <p:spPr>
          <a:xfrm>
            <a:off x="623392" y="5541235"/>
            <a:ext cx="4320283" cy="672075"/>
          </a:xfrm>
          <a:prstGeom prst="rect">
            <a:avLst/>
          </a:prstGeom>
        </p:spPr>
        <p:txBody>
          <a:bodyPr anchor="ctr"/>
          <a:lstStyle>
            <a:lvl1pPr marL="0" indent="0" algn="l">
              <a:lnSpc>
                <a:spcPct val="100000"/>
              </a:lnSpc>
              <a:buNone/>
              <a:defRPr sz="1867" b="1" baseline="0">
                <a:latin typeface="+mn-lt"/>
                <a:cs typeface="Arial" pitchFamily="34" charset="0"/>
              </a:defRPr>
            </a:lvl1pPr>
          </a:lstStyle>
          <a:p>
            <a:pPr lvl="0"/>
            <a:r>
              <a:rPr lang="en-US" altLang="ko-KR" dirty="0"/>
              <a:t>INSTERT THE TITLE</a:t>
            </a:r>
          </a:p>
          <a:p>
            <a:pPr lvl="0"/>
            <a:r>
              <a:rPr lang="en-US" altLang="ko-KR" dirty="0"/>
              <a:t>OF YOUR PRESENTATION HERE</a:t>
            </a:r>
            <a:endParaRPr lang="ko-KR" altLang="en-US" dirty="0"/>
          </a:p>
        </p:txBody>
      </p:sp>
      <p:sp>
        <p:nvSpPr>
          <p:cNvPr id="2" name="자유형: 도형 1">
            <a:extLst>
              <a:ext uri="{FF2B5EF4-FFF2-40B4-BE49-F238E27FC236}">
                <a16:creationId xmlns:a16="http://schemas.microsoft.com/office/drawing/2014/main" id="{96FFB94C-B84A-46A3-BF10-6C511C2C85D4}"/>
              </a:ext>
            </a:extLst>
          </p:cNvPr>
          <p:cNvSpPr/>
          <p:nvPr userDrawn="1"/>
        </p:nvSpPr>
        <p:spPr>
          <a:xfrm>
            <a:off x="2438399" y="-6799"/>
            <a:ext cx="9715500" cy="5347457"/>
          </a:xfrm>
          <a:custGeom>
            <a:avLst/>
            <a:gdLst>
              <a:gd name="connsiteX0" fmla="*/ 0 w 7296150"/>
              <a:gd name="connsiteY0" fmla="*/ 0 h 4038600"/>
              <a:gd name="connsiteX1" fmla="*/ 523875 w 7296150"/>
              <a:gd name="connsiteY1" fmla="*/ 38100 h 4038600"/>
              <a:gd name="connsiteX2" fmla="*/ 7296150 w 7296150"/>
              <a:gd name="connsiteY2" fmla="*/ 4038600 h 4038600"/>
              <a:gd name="connsiteX3" fmla="*/ 0 w 7296150"/>
              <a:gd name="connsiteY3" fmla="*/ 0 h 4038600"/>
              <a:gd name="connsiteX0" fmla="*/ 0 w 7277100"/>
              <a:gd name="connsiteY0" fmla="*/ 0 h 4000500"/>
              <a:gd name="connsiteX1" fmla="*/ 504825 w 7277100"/>
              <a:gd name="connsiteY1" fmla="*/ 0 h 4000500"/>
              <a:gd name="connsiteX2" fmla="*/ 7277100 w 7277100"/>
              <a:gd name="connsiteY2" fmla="*/ 4000500 h 4000500"/>
              <a:gd name="connsiteX3" fmla="*/ 0 w 7277100"/>
              <a:gd name="connsiteY3" fmla="*/ 0 h 400050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19550"/>
              <a:gd name="connsiteX1" fmla="*/ 514350 w 7286625"/>
              <a:gd name="connsiteY1" fmla="*/ 19050 h 4019550"/>
              <a:gd name="connsiteX2" fmla="*/ 7286625 w 7286625"/>
              <a:gd name="connsiteY2" fmla="*/ 4019550 h 4019550"/>
              <a:gd name="connsiteX3" fmla="*/ 0 w 7286625"/>
              <a:gd name="connsiteY3" fmla="*/ 0 h 4019550"/>
              <a:gd name="connsiteX0" fmla="*/ 0 w 7286625"/>
              <a:gd name="connsiteY0" fmla="*/ 0 h 4026053"/>
              <a:gd name="connsiteX1" fmla="*/ 514350 w 7286625"/>
              <a:gd name="connsiteY1" fmla="*/ 19050 h 4026053"/>
              <a:gd name="connsiteX2" fmla="*/ 7286625 w 7286625"/>
              <a:gd name="connsiteY2" fmla="*/ 4019550 h 4026053"/>
              <a:gd name="connsiteX3" fmla="*/ 0 w 7286625"/>
              <a:gd name="connsiteY3" fmla="*/ 0 h 4026053"/>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856"/>
              <a:gd name="connsiteX1" fmla="*/ 514350 w 7286625"/>
              <a:gd name="connsiteY1" fmla="*/ 19050 h 4029856"/>
              <a:gd name="connsiteX2" fmla="*/ 7286625 w 7286625"/>
              <a:gd name="connsiteY2" fmla="*/ 4019550 h 4029856"/>
              <a:gd name="connsiteX3" fmla="*/ 0 w 7286625"/>
              <a:gd name="connsiteY3" fmla="*/ 0 h 4029856"/>
              <a:gd name="connsiteX0" fmla="*/ 0 w 7286625"/>
              <a:gd name="connsiteY0" fmla="*/ 0 h 4029286"/>
              <a:gd name="connsiteX1" fmla="*/ 514350 w 7286625"/>
              <a:gd name="connsiteY1" fmla="*/ 19050 h 4029286"/>
              <a:gd name="connsiteX2" fmla="*/ 7286625 w 7286625"/>
              <a:gd name="connsiteY2" fmla="*/ 4019550 h 4029286"/>
              <a:gd name="connsiteX3" fmla="*/ 0 w 7286625"/>
              <a:gd name="connsiteY3" fmla="*/ 0 h 4029286"/>
              <a:gd name="connsiteX0" fmla="*/ 0 w 7286625"/>
              <a:gd name="connsiteY0" fmla="*/ 0 h 4030399"/>
              <a:gd name="connsiteX1" fmla="*/ 514350 w 7286625"/>
              <a:gd name="connsiteY1" fmla="*/ 19050 h 4030399"/>
              <a:gd name="connsiteX2" fmla="*/ 7286625 w 7286625"/>
              <a:gd name="connsiteY2" fmla="*/ 4019550 h 4030399"/>
              <a:gd name="connsiteX3" fmla="*/ 0 w 7286625"/>
              <a:gd name="connsiteY3" fmla="*/ 0 h 4030399"/>
              <a:gd name="connsiteX0" fmla="*/ 0 w 7286625"/>
              <a:gd name="connsiteY0" fmla="*/ 0 h 4030447"/>
              <a:gd name="connsiteX1" fmla="*/ 514350 w 7286625"/>
              <a:gd name="connsiteY1" fmla="*/ 19050 h 4030447"/>
              <a:gd name="connsiteX2" fmla="*/ 7286625 w 7286625"/>
              <a:gd name="connsiteY2" fmla="*/ 4019550 h 4030447"/>
              <a:gd name="connsiteX3" fmla="*/ 0 w 7286625"/>
              <a:gd name="connsiteY3" fmla="*/ 0 h 4030447"/>
              <a:gd name="connsiteX0" fmla="*/ 0 w 7286625"/>
              <a:gd name="connsiteY0" fmla="*/ 0 h 4030896"/>
              <a:gd name="connsiteX1" fmla="*/ 514350 w 7286625"/>
              <a:gd name="connsiteY1" fmla="*/ 19050 h 4030896"/>
              <a:gd name="connsiteX2" fmla="*/ 7286625 w 7286625"/>
              <a:gd name="connsiteY2" fmla="*/ 4019550 h 4030896"/>
              <a:gd name="connsiteX3" fmla="*/ 0 w 7286625"/>
              <a:gd name="connsiteY3" fmla="*/ 0 h 4030896"/>
              <a:gd name="connsiteX0" fmla="*/ 0 w 7286625"/>
              <a:gd name="connsiteY0" fmla="*/ 0 h 4030896"/>
              <a:gd name="connsiteX1" fmla="*/ 514350 w 7286625"/>
              <a:gd name="connsiteY1" fmla="*/ 9525 h 4030896"/>
              <a:gd name="connsiteX2" fmla="*/ 7286625 w 7286625"/>
              <a:gd name="connsiteY2" fmla="*/ 4019550 h 4030896"/>
              <a:gd name="connsiteX3" fmla="*/ 0 w 7286625"/>
              <a:gd name="connsiteY3" fmla="*/ 0 h 4030896"/>
              <a:gd name="connsiteX0" fmla="*/ 0 w 7286625"/>
              <a:gd name="connsiteY0" fmla="*/ 0 h 4026737"/>
              <a:gd name="connsiteX1" fmla="*/ 514350 w 7286625"/>
              <a:gd name="connsiteY1" fmla="*/ 9525 h 4026737"/>
              <a:gd name="connsiteX2" fmla="*/ 7286625 w 7286625"/>
              <a:gd name="connsiteY2" fmla="*/ 4019550 h 4026737"/>
              <a:gd name="connsiteX3" fmla="*/ 0 w 7286625"/>
              <a:gd name="connsiteY3" fmla="*/ 0 h 4026737"/>
              <a:gd name="connsiteX0" fmla="*/ 0 w 7286625"/>
              <a:gd name="connsiteY0" fmla="*/ 0 h 4026569"/>
              <a:gd name="connsiteX1" fmla="*/ 514350 w 7286625"/>
              <a:gd name="connsiteY1" fmla="*/ 9525 h 4026569"/>
              <a:gd name="connsiteX2" fmla="*/ 7286625 w 7286625"/>
              <a:gd name="connsiteY2" fmla="*/ 4019550 h 4026569"/>
              <a:gd name="connsiteX3" fmla="*/ 0 w 7286625"/>
              <a:gd name="connsiteY3" fmla="*/ 0 h 4026569"/>
              <a:gd name="connsiteX0" fmla="*/ 0 w 7286625"/>
              <a:gd name="connsiteY0" fmla="*/ 0 h 4007586"/>
              <a:gd name="connsiteX1" fmla="*/ 514350 w 7286625"/>
              <a:gd name="connsiteY1" fmla="*/ 9525 h 4007586"/>
              <a:gd name="connsiteX2" fmla="*/ 7286625 w 7286625"/>
              <a:gd name="connsiteY2" fmla="*/ 4000500 h 4007586"/>
              <a:gd name="connsiteX3" fmla="*/ 0 w 7286625"/>
              <a:gd name="connsiteY3" fmla="*/ 0 h 4007586"/>
              <a:gd name="connsiteX0" fmla="*/ 0 w 7286625"/>
              <a:gd name="connsiteY0" fmla="*/ 0 h 4011694"/>
              <a:gd name="connsiteX1" fmla="*/ 514350 w 7286625"/>
              <a:gd name="connsiteY1" fmla="*/ 9525 h 4011694"/>
              <a:gd name="connsiteX2" fmla="*/ 7286625 w 7286625"/>
              <a:gd name="connsiteY2" fmla="*/ 4000500 h 4011694"/>
              <a:gd name="connsiteX3" fmla="*/ 0 w 7286625"/>
              <a:gd name="connsiteY3" fmla="*/ 0 h 4011694"/>
              <a:gd name="connsiteX0" fmla="*/ 0 w 7286625"/>
              <a:gd name="connsiteY0" fmla="*/ 0 h 4010593"/>
              <a:gd name="connsiteX1" fmla="*/ 514350 w 7286625"/>
              <a:gd name="connsiteY1" fmla="*/ 9525 h 4010593"/>
              <a:gd name="connsiteX2" fmla="*/ 7286625 w 7286625"/>
              <a:gd name="connsiteY2" fmla="*/ 4000500 h 4010593"/>
              <a:gd name="connsiteX3" fmla="*/ 0 w 7286625"/>
              <a:gd name="connsiteY3" fmla="*/ 0 h 4010593"/>
            </a:gdLst>
            <a:ahLst/>
            <a:cxnLst>
              <a:cxn ang="0">
                <a:pos x="connsiteX0" y="connsiteY0"/>
              </a:cxn>
              <a:cxn ang="0">
                <a:pos x="connsiteX1" y="connsiteY1"/>
              </a:cxn>
              <a:cxn ang="0">
                <a:pos x="connsiteX2" y="connsiteY2"/>
              </a:cxn>
              <a:cxn ang="0">
                <a:pos x="connsiteX3" y="connsiteY3"/>
              </a:cxn>
            </a:cxnLst>
            <a:rect l="l" t="t" r="r" b="b"/>
            <a:pathLst>
              <a:path w="7286625" h="4010593">
                <a:moveTo>
                  <a:pt x="0" y="0"/>
                </a:moveTo>
                <a:lnTo>
                  <a:pt x="514350" y="9525"/>
                </a:lnTo>
                <a:cubicBezTo>
                  <a:pt x="685800" y="1990725"/>
                  <a:pt x="2171700" y="3790950"/>
                  <a:pt x="7286625" y="4000500"/>
                </a:cubicBezTo>
                <a:cubicBezTo>
                  <a:pt x="2562225" y="4165600"/>
                  <a:pt x="304800" y="2282825"/>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3" name="자유형: 도형 2">
            <a:extLst>
              <a:ext uri="{FF2B5EF4-FFF2-40B4-BE49-F238E27FC236}">
                <a16:creationId xmlns:a16="http://schemas.microsoft.com/office/drawing/2014/main" id="{D7620DE0-0A98-4621-A31C-3F83C507D1C1}"/>
              </a:ext>
            </a:extLst>
          </p:cNvPr>
          <p:cNvSpPr/>
          <p:nvPr userDrawn="1"/>
        </p:nvSpPr>
        <p:spPr>
          <a:xfrm>
            <a:off x="2289665" y="466503"/>
            <a:ext cx="9654747" cy="4993767"/>
          </a:xfrm>
          <a:custGeom>
            <a:avLst/>
            <a:gdLst>
              <a:gd name="connsiteX0" fmla="*/ 0 w 7239000"/>
              <a:gd name="connsiteY0" fmla="*/ 0 h 3733800"/>
              <a:gd name="connsiteX1" fmla="*/ 2047875 w 7239000"/>
              <a:gd name="connsiteY1" fmla="*/ 3486150 h 3733800"/>
              <a:gd name="connsiteX2" fmla="*/ 7239000 w 7239000"/>
              <a:gd name="connsiteY2" fmla="*/ 3733800 h 3733800"/>
              <a:gd name="connsiteX3" fmla="*/ 0 w 7239000"/>
              <a:gd name="connsiteY3" fmla="*/ 0 h 3733800"/>
              <a:gd name="connsiteX0" fmla="*/ 0 w 7239000"/>
              <a:gd name="connsiteY0" fmla="*/ 0 h 3733800"/>
              <a:gd name="connsiteX1" fmla="*/ 2047875 w 7239000"/>
              <a:gd name="connsiteY1" fmla="*/ 3486150 h 3733800"/>
              <a:gd name="connsiteX2" fmla="*/ 7239000 w 7239000"/>
              <a:gd name="connsiteY2" fmla="*/ 3733800 h 3733800"/>
              <a:gd name="connsiteX3" fmla="*/ 0 w 7239000"/>
              <a:gd name="connsiteY3" fmla="*/ 0 h 3733800"/>
              <a:gd name="connsiteX0" fmla="*/ 0 w 7239000"/>
              <a:gd name="connsiteY0" fmla="*/ 0 h 3917737"/>
              <a:gd name="connsiteX1" fmla="*/ 2047875 w 7239000"/>
              <a:gd name="connsiteY1" fmla="*/ 3486150 h 3917737"/>
              <a:gd name="connsiteX2" fmla="*/ 7239000 w 7239000"/>
              <a:gd name="connsiteY2" fmla="*/ 3733800 h 3917737"/>
              <a:gd name="connsiteX3" fmla="*/ 0 w 7239000"/>
              <a:gd name="connsiteY3" fmla="*/ 0 h 3917737"/>
              <a:gd name="connsiteX0" fmla="*/ 0 w 7239000"/>
              <a:gd name="connsiteY0" fmla="*/ 0 h 3917737"/>
              <a:gd name="connsiteX1" fmla="*/ 2047875 w 7239000"/>
              <a:gd name="connsiteY1" fmla="*/ 3486150 h 3917737"/>
              <a:gd name="connsiteX2" fmla="*/ 7239000 w 7239000"/>
              <a:gd name="connsiteY2" fmla="*/ 3733800 h 3917737"/>
              <a:gd name="connsiteX3" fmla="*/ 0 w 7239000"/>
              <a:gd name="connsiteY3" fmla="*/ 0 h 3917737"/>
              <a:gd name="connsiteX0" fmla="*/ 0 w 7239000"/>
              <a:gd name="connsiteY0" fmla="*/ 0 h 3733800"/>
              <a:gd name="connsiteX1" fmla="*/ 7239000 w 7239000"/>
              <a:gd name="connsiteY1" fmla="*/ 3733800 h 3733800"/>
              <a:gd name="connsiteX2" fmla="*/ 0 w 7239000"/>
              <a:gd name="connsiteY2" fmla="*/ 0 h 3733800"/>
              <a:gd name="connsiteX0" fmla="*/ 0 w 7239000"/>
              <a:gd name="connsiteY0" fmla="*/ 0 h 3733800"/>
              <a:gd name="connsiteX1" fmla="*/ 7239000 w 7239000"/>
              <a:gd name="connsiteY1" fmla="*/ 3733800 h 3733800"/>
              <a:gd name="connsiteX2" fmla="*/ 0 w 7239000"/>
              <a:gd name="connsiteY2" fmla="*/ 0 h 3733800"/>
              <a:gd name="connsiteX0" fmla="*/ 0 w 7239000"/>
              <a:gd name="connsiteY0" fmla="*/ 0 h 3733800"/>
              <a:gd name="connsiteX1" fmla="*/ 7239000 w 7239000"/>
              <a:gd name="connsiteY1" fmla="*/ 3733800 h 3733800"/>
              <a:gd name="connsiteX2" fmla="*/ 0 w 7239000"/>
              <a:gd name="connsiteY2" fmla="*/ 0 h 3733800"/>
              <a:gd name="connsiteX0" fmla="*/ 0 w 7239000"/>
              <a:gd name="connsiteY0" fmla="*/ 0 h 3733800"/>
              <a:gd name="connsiteX1" fmla="*/ 7239000 w 7239000"/>
              <a:gd name="connsiteY1" fmla="*/ 3733800 h 3733800"/>
              <a:gd name="connsiteX2" fmla="*/ 0 w 7239000"/>
              <a:gd name="connsiteY2" fmla="*/ 0 h 3733800"/>
              <a:gd name="connsiteX0" fmla="*/ 0 w 7239000"/>
              <a:gd name="connsiteY0" fmla="*/ 0 h 3739418"/>
              <a:gd name="connsiteX1" fmla="*/ 7239000 w 7239000"/>
              <a:gd name="connsiteY1" fmla="*/ 3733800 h 3739418"/>
              <a:gd name="connsiteX2" fmla="*/ 0 w 7239000"/>
              <a:gd name="connsiteY2" fmla="*/ 0 h 3739418"/>
              <a:gd name="connsiteX0" fmla="*/ 0 w 7239000"/>
              <a:gd name="connsiteY0" fmla="*/ 0 h 3741985"/>
              <a:gd name="connsiteX1" fmla="*/ 7239000 w 7239000"/>
              <a:gd name="connsiteY1" fmla="*/ 3733800 h 3741985"/>
              <a:gd name="connsiteX2" fmla="*/ 0 w 7239000"/>
              <a:gd name="connsiteY2" fmla="*/ 0 h 3741985"/>
              <a:gd name="connsiteX0" fmla="*/ 0 w 7239000"/>
              <a:gd name="connsiteY0" fmla="*/ 0 h 3744767"/>
              <a:gd name="connsiteX1" fmla="*/ 7239000 w 7239000"/>
              <a:gd name="connsiteY1" fmla="*/ 3733800 h 3744767"/>
              <a:gd name="connsiteX2" fmla="*/ 0 w 7239000"/>
              <a:gd name="connsiteY2" fmla="*/ 0 h 3744767"/>
              <a:gd name="connsiteX0" fmla="*/ 0 w 7172325"/>
              <a:gd name="connsiteY0" fmla="*/ 0 h 3716342"/>
              <a:gd name="connsiteX1" fmla="*/ 7172325 w 7172325"/>
              <a:gd name="connsiteY1" fmla="*/ 3705225 h 3716342"/>
              <a:gd name="connsiteX2" fmla="*/ 0 w 7172325"/>
              <a:gd name="connsiteY2" fmla="*/ 0 h 3716342"/>
              <a:gd name="connsiteX0" fmla="*/ 0 w 7172325"/>
              <a:gd name="connsiteY0" fmla="*/ 0 h 3716342"/>
              <a:gd name="connsiteX1" fmla="*/ 7172325 w 7172325"/>
              <a:gd name="connsiteY1" fmla="*/ 3705225 h 3716342"/>
              <a:gd name="connsiteX2" fmla="*/ 0 w 7172325"/>
              <a:gd name="connsiteY2" fmla="*/ 0 h 3716342"/>
              <a:gd name="connsiteX0" fmla="*/ 0 w 7172325"/>
              <a:gd name="connsiteY0" fmla="*/ 0 h 3716342"/>
              <a:gd name="connsiteX1" fmla="*/ 7172325 w 7172325"/>
              <a:gd name="connsiteY1" fmla="*/ 3705225 h 3716342"/>
              <a:gd name="connsiteX2" fmla="*/ 0 w 7172325"/>
              <a:gd name="connsiteY2" fmla="*/ 0 h 3716342"/>
              <a:gd name="connsiteX0" fmla="*/ 0 w 7172325"/>
              <a:gd name="connsiteY0" fmla="*/ 0 h 3995335"/>
              <a:gd name="connsiteX1" fmla="*/ 7172325 w 7172325"/>
              <a:gd name="connsiteY1" fmla="*/ 3705225 h 3995335"/>
              <a:gd name="connsiteX2" fmla="*/ 0 w 7172325"/>
              <a:gd name="connsiteY2" fmla="*/ 0 h 3995335"/>
              <a:gd name="connsiteX0" fmla="*/ 0 w 7172325"/>
              <a:gd name="connsiteY0" fmla="*/ 0 h 3995335"/>
              <a:gd name="connsiteX1" fmla="*/ 7172325 w 7172325"/>
              <a:gd name="connsiteY1" fmla="*/ 3705225 h 3995335"/>
              <a:gd name="connsiteX2" fmla="*/ 0 w 7172325"/>
              <a:gd name="connsiteY2" fmla="*/ 0 h 3995335"/>
              <a:gd name="connsiteX0" fmla="*/ 0 w 7172325"/>
              <a:gd name="connsiteY0" fmla="*/ 0 h 3927313"/>
              <a:gd name="connsiteX1" fmla="*/ 7172325 w 7172325"/>
              <a:gd name="connsiteY1" fmla="*/ 3705225 h 3927313"/>
              <a:gd name="connsiteX2" fmla="*/ 0 w 7172325"/>
              <a:gd name="connsiteY2" fmla="*/ 0 h 3927313"/>
              <a:gd name="connsiteX0" fmla="*/ 0 w 7172325"/>
              <a:gd name="connsiteY0" fmla="*/ 0 h 3705225"/>
              <a:gd name="connsiteX1" fmla="*/ 7172325 w 7172325"/>
              <a:gd name="connsiteY1" fmla="*/ 3705225 h 3705225"/>
              <a:gd name="connsiteX2" fmla="*/ 0 w 7172325"/>
              <a:gd name="connsiteY2" fmla="*/ 0 h 3705225"/>
              <a:gd name="connsiteX0" fmla="*/ 0 w 7172325"/>
              <a:gd name="connsiteY0" fmla="*/ 0 h 3975065"/>
              <a:gd name="connsiteX1" fmla="*/ 7172325 w 7172325"/>
              <a:gd name="connsiteY1" fmla="*/ 3705225 h 3975065"/>
              <a:gd name="connsiteX2" fmla="*/ 0 w 7172325"/>
              <a:gd name="connsiteY2" fmla="*/ 0 h 3975065"/>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2763 w 7175088"/>
              <a:gd name="connsiteY0" fmla="*/ 0 h 3909670"/>
              <a:gd name="connsiteX1" fmla="*/ 7175088 w 7175088"/>
              <a:gd name="connsiteY1" fmla="*/ 3705225 h 3909670"/>
              <a:gd name="connsiteX2" fmla="*/ 2763 w 7175088"/>
              <a:gd name="connsiteY2" fmla="*/ 0 h 3909670"/>
              <a:gd name="connsiteX0" fmla="*/ 0 w 7172325"/>
              <a:gd name="connsiteY0" fmla="*/ 0 h 3892257"/>
              <a:gd name="connsiteX1" fmla="*/ 7172325 w 7172325"/>
              <a:gd name="connsiteY1" fmla="*/ 3705225 h 3892257"/>
              <a:gd name="connsiteX2" fmla="*/ 0 w 7172325"/>
              <a:gd name="connsiteY2" fmla="*/ 0 h 3892257"/>
              <a:gd name="connsiteX0" fmla="*/ 0 w 7172325"/>
              <a:gd name="connsiteY0" fmla="*/ 0 h 3713751"/>
              <a:gd name="connsiteX1" fmla="*/ 7172325 w 7172325"/>
              <a:gd name="connsiteY1" fmla="*/ 3705225 h 3713751"/>
              <a:gd name="connsiteX2" fmla="*/ 0 w 7172325"/>
              <a:gd name="connsiteY2" fmla="*/ 0 h 3713751"/>
              <a:gd name="connsiteX0" fmla="*/ 0 w 7172325"/>
              <a:gd name="connsiteY0" fmla="*/ 0 h 3719098"/>
              <a:gd name="connsiteX1" fmla="*/ 7172325 w 7172325"/>
              <a:gd name="connsiteY1" fmla="*/ 3705225 h 3719098"/>
              <a:gd name="connsiteX2" fmla="*/ 0 w 7172325"/>
              <a:gd name="connsiteY2" fmla="*/ 0 h 3719098"/>
              <a:gd name="connsiteX0" fmla="*/ 0 w 7172325"/>
              <a:gd name="connsiteY0" fmla="*/ 0 h 3718478"/>
              <a:gd name="connsiteX1" fmla="*/ 7172325 w 7172325"/>
              <a:gd name="connsiteY1" fmla="*/ 3705225 h 3718478"/>
              <a:gd name="connsiteX2" fmla="*/ 0 w 7172325"/>
              <a:gd name="connsiteY2" fmla="*/ 0 h 3718478"/>
              <a:gd name="connsiteX0" fmla="*/ 0 w 7172325"/>
              <a:gd name="connsiteY0" fmla="*/ 0 h 3718478"/>
              <a:gd name="connsiteX1" fmla="*/ 7172325 w 7172325"/>
              <a:gd name="connsiteY1" fmla="*/ 3705225 h 3718478"/>
              <a:gd name="connsiteX2" fmla="*/ 0 w 7172325"/>
              <a:gd name="connsiteY2" fmla="*/ 0 h 3718478"/>
              <a:gd name="connsiteX0" fmla="*/ 0 w 7172325"/>
              <a:gd name="connsiteY0" fmla="*/ 0 h 3718478"/>
              <a:gd name="connsiteX1" fmla="*/ 7172325 w 7172325"/>
              <a:gd name="connsiteY1" fmla="*/ 3705225 h 3718478"/>
              <a:gd name="connsiteX2" fmla="*/ 0 w 7172325"/>
              <a:gd name="connsiteY2" fmla="*/ 0 h 3718478"/>
              <a:gd name="connsiteX0" fmla="*/ 0 w 7172325"/>
              <a:gd name="connsiteY0" fmla="*/ 0 h 3728733"/>
              <a:gd name="connsiteX1" fmla="*/ 7172325 w 7172325"/>
              <a:gd name="connsiteY1" fmla="*/ 3705225 h 3728733"/>
              <a:gd name="connsiteX2" fmla="*/ 0 w 7172325"/>
              <a:gd name="connsiteY2" fmla="*/ 0 h 3728733"/>
              <a:gd name="connsiteX0" fmla="*/ 0 w 7172325"/>
              <a:gd name="connsiteY0" fmla="*/ 0 h 3722357"/>
              <a:gd name="connsiteX1" fmla="*/ 7172325 w 7172325"/>
              <a:gd name="connsiteY1" fmla="*/ 3705225 h 3722357"/>
              <a:gd name="connsiteX2" fmla="*/ 0 w 7172325"/>
              <a:gd name="connsiteY2" fmla="*/ 0 h 3722357"/>
              <a:gd name="connsiteX0" fmla="*/ 0 w 7162598"/>
              <a:gd name="connsiteY0" fmla="*/ 0 h 3722357"/>
              <a:gd name="connsiteX1" fmla="*/ 7162598 w 7162598"/>
              <a:gd name="connsiteY1" fmla="*/ 3705225 h 3722357"/>
              <a:gd name="connsiteX2" fmla="*/ 0 w 7162598"/>
              <a:gd name="connsiteY2" fmla="*/ 0 h 3722357"/>
              <a:gd name="connsiteX0" fmla="*/ 0 w 7162598"/>
              <a:gd name="connsiteY0" fmla="*/ 0 h 3718466"/>
              <a:gd name="connsiteX1" fmla="*/ 7162598 w 7162598"/>
              <a:gd name="connsiteY1" fmla="*/ 3705225 h 3718466"/>
              <a:gd name="connsiteX2" fmla="*/ 0 w 7162598"/>
              <a:gd name="connsiteY2" fmla="*/ 0 h 3718466"/>
              <a:gd name="connsiteX0" fmla="*/ 0 w 7162598"/>
              <a:gd name="connsiteY0" fmla="*/ 0 h 3718466"/>
              <a:gd name="connsiteX1" fmla="*/ 7162598 w 7162598"/>
              <a:gd name="connsiteY1" fmla="*/ 3705225 h 3718466"/>
              <a:gd name="connsiteX2" fmla="*/ 0 w 7162598"/>
              <a:gd name="connsiteY2" fmla="*/ 0 h 3718466"/>
              <a:gd name="connsiteX0" fmla="*/ 0 w 7162598"/>
              <a:gd name="connsiteY0" fmla="*/ 0 h 3718466"/>
              <a:gd name="connsiteX1" fmla="*/ 7162598 w 7162598"/>
              <a:gd name="connsiteY1" fmla="*/ 3705225 h 3718466"/>
              <a:gd name="connsiteX2" fmla="*/ 0 w 7162598"/>
              <a:gd name="connsiteY2" fmla="*/ 0 h 3718466"/>
              <a:gd name="connsiteX0" fmla="*/ 0 w 7162598"/>
              <a:gd name="connsiteY0" fmla="*/ 0 h 3738182"/>
              <a:gd name="connsiteX1" fmla="*/ 7162598 w 7162598"/>
              <a:gd name="connsiteY1" fmla="*/ 3705225 h 3738182"/>
              <a:gd name="connsiteX2" fmla="*/ 0 w 7162598"/>
              <a:gd name="connsiteY2" fmla="*/ 0 h 3738182"/>
              <a:gd name="connsiteX0" fmla="*/ 0 w 7162598"/>
              <a:gd name="connsiteY0" fmla="*/ 0 h 3738182"/>
              <a:gd name="connsiteX1" fmla="*/ 7162598 w 7162598"/>
              <a:gd name="connsiteY1" fmla="*/ 3705225 h 3738182"/>
              <a:gd name="connsiteX2" fmla="*/ 0 w 7162598"/>
              <a:gd name="connsiteY2" fmla="*/ 0 h 3738182"/>
              <a:gd name="connsiteX0" fmla="*/ 0 w 7162598"/>
              <a:gd name="connsiteY0" fmla="*/ 0 h 3738182"/>
              <a:gd name="connsiteX1" fmla="*/ 7162598 w 7162598"/>
              <a:gd name="connsiteY1" fmla="*/ 3705225 h 3738182"/>
              <a:gd name="connsiteX2" fmla="*/ 0 w 7162598"/>
              <a:gd name="connsiteY2" fmla="*/ 0 h 3738182"/>
              <a:gd name="connsiteX0" fmla="*/ 0 w 7162598"/>
              <a:gd name="connsiteY0" fmla="*/ 0 h 3738182"/>
              <a:gd name="connsiteX1" fmla="*/ 7162598 w 7162598"/>
              <a:gd name="connsiteY1" fmla="*/ 3705225 h 3738182"/>
              <a:gd name="connsiteX2" fmla="*/ 0 w 7162598"/>
              <a:gd name="connsiteY2" fmla="*/ 0 h 3738182"/>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36839"/>
              <a:gd name="connsiteX1" fmla="*/ 7162598 w 7162598"/>
              <a:gd name="connsiteY1" fmla="*/ 3705225 h 3736839"/>
              <a:gd name="connsiteX2" fmla="*/ 0 w 7162598"/>
              <a:gd name="connsiteY2" fmla="*/ 0 h 3736839"/>
              <a:gd name="connsiteX0" fmla="*/ 0 w 7162598"/>
              <a:gd name="connsiteY0" fmla="*/ 0 h 3726589"/>
              <a:gd name="connsiteX1" fmla="*/ 7162598 w 7162598"/>
              <a:gd name="connsiteY1" fmla="*/ 3705225 h 3726589"/>
              <a:gd name="connsiteX2" fmla="*/ 0 w 7162598"/>
              <a:gd name="connsiteY2" fmla="*/ 0 h 3726589"/>
              <a:gd name="connsiteX0" fmla="*/ 0 w 7162598"/>
              <a:gd name="connsiteY0" fmla="*/ 0 h 3736839"/>
              <a:gd name="connsiteX1" fmla="*/ 7162598 w 7162598"/>
              <a:gd name="connsiteY1" fmla="*/ 3705225 h 3736839"/>
              <a:gd name="connsiteX2" fmla="*/ 0 w 7162598"/>
              <a:gd name="connsiteY2" fmla="*/ 0 h 3736839"/>
              <a:gd name="connsiteX0" fmla="*/ 0 w 7156562"/>
              <a:gd name="connsiteY0" fmla="*/ 0 h 3745687"/>
              <a:gd name="connsiteX1" fmla="*/ 7156562 w 7156562"/>
              <a:gd name="connsiteY1" fmla="*/ 3714279 h 3745687"/>
              <a:gd name="connsiteX2" fmla="*/ 0 w 7156562"/>
              <a:gd name="connsiteY2" fmla="*/ 0 h 3745687"/>
              <a:gd name="connsiteX0" fmla="*/ 0 w 7247096"/>
              <a:gd name="connsiteY0" fmla="*/ 0 h 3736839"/>
              <a:gd name="connsiteX1" fmla="*/ 7247096 w 7247096"/>
              <a:gd name="connsiteY1" fmla="*/ 3705225 h 3736839"/>
              <a:gd name="connsiteX2" fmla="*/ 0 w 7247096"/>
              <a:gd name="connsiteY2" fmla="*/ 0 h 3736839"/>
              <a:gd name="connsiteX0" fmla="*/ 0 w 7247096"/>
              <a:gd name="connsiteY0" fmla="*/ 0 h 3736839"/>
              <a:gd name="connsiteX1" fmla="*/ 7247096 w 7247096"/>
              <a:gd name="connsiteY1" fmla="*/ 3705225 h 3736839"/>
              <a:gd name="connsiteX2" fmla="*/ 0 w 7247096"/>
              <a:gd name="connsiteY2" fmla="*/ 0 h 3736839"/>
              <a:gd name="connsiteX0" fmla="*/ 0 w 7247096"/>
              <a:gd name="connsiteY0" fmla="*/ 0 h 3736839"/>
              <a:gd name="connsiteX1" fmla="*/ 7247096 w 7247096"/>
              <a:gd name="connsiteY1" fmla="*/ 3705225 h 3736839"/>
              <a:gd name="connsiteX2" fmla="*/ 0 w 7247096"/>
              <a:gd name="connsiteY2" fmla="*/ 0 h 3736839"/>
              <a:gd name="connsiteX0" fmla="*/ 0 w 7247096"/>
              <a:gd name="connsiteY0" fmla="*/ 0 h 3736839"/>
              <a:gd name="connsiteX1" fmla="*/ 7247096 w 7247096"/>
              <a:gd name="connsiteY1" fmla="*/ 3705225 h 3736839"/>
              <a:gd name="connsiteX2" fmla="*/ 0 w 7247096"/>
              <a:gd name="connsiteY2" fmla="*/ 0 h 3736839"/>
              <a:gd name="connsiteX0" fmla="*/ 0 w 7247096"/>
              <a:gd name="connsiteY0" fmla="*/ 0 h 3745988"/>
              <a:gd name="connsiteX1" fmla="*/ 7247096 w 7247096"/>
              <a:gd name="connsiteY1" fmla="*/ 3705225 h 3745988"/>
              <a:gd name="connsiteX2" fmla="*/ 0 w 7247096"/>
              <a:gd name="connsiteY2" fmla="*/ 0 h 3745988"/>
              <a:gd name="connsiteX0" fmla="*/ 0 w 7247096"/>
              <a:gd name="connsiteY0" fmla="*/ 0 h 3745988"/>
              <a:gd name="connsiteX1" fmla="*/ 7247096 w 7247096"/>
              <a:gd name="connsiteY1" fmla="*/ 3705225 h 3745988"/>
              <a:gd name="connsiteX2" fmla="*/ 0 w 7247096"/>
              <a:gd name="connsiteY2" fmla="*/ 0 h 3745988"/>
              <a:gd name="connsiteX0" fmla="*/ 0 w 7247096"/>
              <a:gd name="connsiteY0" fmla="*/ 0 h 3742385"/>
              <a:gd name="connsiteX1" fmla="*/ 7247096 w 7247096"/>
              <a:gd name="connsiteY1" fmla="*/ 3705225 h 3742385"/>
              <a:gd name="connsiteX2" fmla="*/ 0 w 7247096"/>
              <a:gd name="connsiteY2" fmla="*/ 0 h 3742385"/>
              <a:gd name="connsiteX0" fmla="*/ 0 w 7241060"/>
              <a:gd name="connsiteY0" fmla="*/ 0 h 3745325"/>
              <a:gd name="connsiteX1" fmla="*/ 7241060 w 7241060"/>
              <a:gd name="connsiteY1" fmla="*/ 3708243 h 3745325"/>
              <a:gd name="connsiteX2" fmla="*/ 0 w 7241060"/>
              <a:gd name="connsiteY2" fmla="*/ 0 h 3745325"/>
              <a:gd name="connsiteX0" fmla="*/ 0 w 7241060"/>
              <a:gd name="connsiteY0" fmla="*/ 0 h 3745325"/>
              <a:gd name="connsiteX1" fmla="*/ 7241060 w 7241060"/>
              <a:gd name="connsiteY1" fmla="*/ 3708243 h 3745325"/>
              <a:gd name="connsiteX2" fmla="*/ 0 w 7241060"/>
              <a:gd name="connsiteY2" fmla="*/ 0 h 3745325"/>
              <a:gd name="connsiteX0" fmla="*/ 0 w 7241060"/>
              <a:gd name="connsiteY0" fmla="*/ 0 h 3745325"/>
              <a:gd name="connsiteX1" fmla="*/ 7241060 w 7241060"/>
              <a:gd name="connsiteY1" fmla="*/ 3708243 h 3745325"/>
              <a:gd name="connsiteX2" fmla="*/ 0 w 7241060"/>
              <a:gd name="connsiteY2" fmla="*/ 0 h 3745325"/>
              <a:gd name="connsiteX0" fmla="*/ 0 w 7241060"/>
              <a:gd name="connsiteY0" fmla="*/ 0 h 3745325"/>
              <a:gd name="connsiteX1" fmla="*/ 7241060 w 7241060"/>
              <a:gd name="connsiteY1" fmla="*/ 3708243 h 3745325"/>
              <a:gd name="connsiteX2" fmla="*/ 0 w 7241060"/>
              <a:gd name="connsiteY2" fmla="*/ 0 h 3745325"/>
              <a:gd name="connsiteX0" fmla="*/ 0 w 7241060"/>
              <a:gd name="connsiteY0" fmla="*/ 0 h 3745325"/>
              <a:gd name="connsiteX1" fmla="*/ 7241060 w 7241060"/>
              <a:gd name="connsiteY1" fmla="*/ 3708243 h 3745325"/>
              <a:gd name="connsiteX2" fmla="*/ 0 w 7241060"/>
              <a:gd name="connsiteY2" fmla="*/ 0 h 3745325"/>
            </a:gdLst>
            <a:ahLst/>
            <a:cxnLst>
              <a:cxn ang="0">
                <a:pos x="connsiteX0" y="connsiteY0"/>
              </a:cxn>
              <a:cxn ang="0">
                <a:pos x="connsiteX1" y="connsiteY1"/>
              </a:cxn>
              <a:cxn ang="0">
                <a:pos x="connsiteX2" y="connsiteY2"/>
              </a:cxn>
            </a:cxnLst>
            <a:rect l="l" t="t" r="r" b="b"/>
            <a:pathLst>
              <a:path w="7241060" h="3745325">
                <a:moveTo>
                  <a:pt x="0" y="0"/>
                </a:moveTo>
                <a:cubicBezTo>
                  <a:pt x="698112" y="2619307"/>
                  <a:pt x="3122351" y="3745804"/>
                  <a:pt x="7241060" y="3708243"/>
                </a:cubicBezTo>
                <a:cubicBezTo>
                  <a:pt x="3402389" y="3964568"/>
                  <a:pt x="561837" y="2909449"/>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Tree>
    <p:extLst>
      <p:ext uri="{BB962C8B-B14F-4D97-AF65-F5344CB8AC3E}">
        <p14:creationId xmlns:p14="http://schemas.microsoft.com/office/powerpoint/2010/main" val="467434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210372"/>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978457"/>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7" name="Picture 3" descr="D:\Fullppt\005-PNG이미지\노트북.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04800" y="1316766"/>
            <a:ext cx="8584243" cy="436608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userDrawn="1"/>
        </p:nvSpPr>
        <p:spPr>
          <a:xfrm>
            <a:off x="311696" y="5682850"/>
            <a:ext cx="11568608" cy="7224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solidFill>
                <a:schemeClr val="tx1"/>
              </a:solidFill>
            </a:endParaRPr>
          </a:p>
        </p:txBody>
      </p:sp>
      <p:sp>
        <p:nvSpPr>
          <p:cNvPr id="9" name="Picture Placeholder 2"/>
          <p:cNvSpPr>
            <a:spLocks noGrp="1"/>
          </p:cNvSpPr>
          <p:nvPr>
            <p:ph type="pic" idx="1" hasCustomPrompt="1"/>
          </p:nvPr>
        </p:nvSpPr>
        <p:spPr>
          <a:xfrm>
            <a:off x="1213786" y="1873324"/>
            <a:ext cx="4114129" cy="3042491"/>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2243435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Images and Contents Layout">
    <p:spTree>
      <p:nvGrpSpPr>
        <p:cNvPr id="1" name=""/>
        <p:cNvGrpSpPr/>
        <p:nvPr/>
      </p:nvGrpSpPr>
      <p:grpSpPr>
        <a:xfrm>
          <a:off x="0" y="0"/>
          <a:ext cx="0" cy="0"/>
          <a:chOff x="0" y="0"/>
          <a:chExt cx="0" cy="0"/>
        </a:xfrm>
      </p:grpSpPr>
      <p:sp>
        <p:nvSpPr>
          <p:cNvPr id="15" name="Picture Placeholder 2"/>
          <p:cNvSpPr>
            <a:spLocks noGrp="1"/>
          </p:cNvSpPr>
          <p:nvPr>
            <p:ph type="pic" idx="12" hasCustomPrompt="1"/>
          </p:nvPr>
        </p:nvSpPr>
        <p:spPr>
          <a:xfrm>
            <a:off x="4354400" y="627275"/>
            <a:ext cx="3360000" cy="3360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16" name="Picture Placeholder 2"/>
          <p:cNvSpPr>
            <a:spLocks noGrp="1"/>
          </p:cNvSpPr>
          <p:nvPr>
            <p:ph type="pic" idx="13" hasCustomPrompt="1"/>
          </p:nvPr>
        </p:nvSpPr>
        <p:spPr>
          <a:xfrm>
            <a:off x="5494440" y="4089360"/>
            <a:ext cx="2219961" cy="2219961"/>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17" name="Picture Placeholder 2"/>
          <p:cNvSpPr>
            <a:spLocks noGrp="1"/>
          </p:cNvSpPr>
          <p:nvPr>
            <p:ph type="pic" idx="14" hasCustomPrompt="1"/>
          </p:nvPr>
        </p:nvSpPr>
        <p:spPr>
          <a:xfrm>
            <a:off x="7812477" y="1773170"/>
            <a:ext cx="2219799" cy="2214105"/>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30298111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210372"/>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978457"/>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Picture Placeholder 2"/>
          <p:cNvSpPr>
            <a:spLocks noGrp="1"/>
          </p:cNvSpPr>
          <p:nvPr>
            <p:ph type="pic" idx="12" hasCustomPrompt="1"/>
          </p:nvPr>
        </p:nvSpPr>
        <p:spPr>
          <a:xfrm>
            <a:off x="719403" y="1508787"/>
            <a:ext cx="5376597" cy="288032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6" name="Picture Placeholder 2"/>
          <p:cNvSpPr>
            <a:spLocks noGrp="1"/>
          </p:cNvSpPr>
          <p:nvPr>
            <p:ph type="pic" idx="14" hasCustomPrompt="1"/>
          </p:nvPr>
        </p:nvSpPr>
        <p:spPr>
          <a:xfrm>
            <a:off x="719403" y="4389107"/>
            <a:ext cx="5376597" cy="1920213"/>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2281185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Images and Contents Layout">
    <p:spTree>
      <p:nvGrpSpPr>
        <p:cNvPr id="1" name=""/>
        <p:cNvGrpSpPr/>
        <p:nvPr/>
      </p:nvGrpSpPr>
      <p:grpSpPr>
        <a:xfrm>
          <a:off x="0" y="0"/>
          <a:ext cx="0" cy="0"/>
          <a:chOff x="0" y="0"/>
          <a:chExt cx="0" cy="0"/>
        </a:xfrm>
      </p:grpSpPr>
      <p:sp>
        <p:nvSpPr>
          <p:cNvPr id="4" name="Rectangle 3"/>
          <p:cNvSpPr/>
          <p:nvPr userDrawn="1"/>
        </p:nvSpPr>
        <p:spPr>
          <a:xfrm>
            <a:off x="480000" y="480001"/>
            <a:ext cx="3600000" cy="589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5" name="Rectangle 4"/>
          <p:cNvSpPr/>
          <p:nvPr userDrawn="1"/>
        </p:nvSpPr>
        <p:spPr>
          <a:xfrm>
            <a:off x="8103632" y="480001"/>
            <a:ext cx="3600000" cy="589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dirty="0"/>
          </a:p>
        </p:txBody>
      </p:sp>
      <p:sp>
        <p:nvSpPr>
          <p:cNvPr id="6" name="Picture Placeholder 2"/>
          <p:cNvSpPr>
            <a:spLocks noGrp="1"/>
          </p:cNvSpPr>
          <p:nvPr>
            <p:ph type="pic" idx="1" hasCustomPrompt="1"/>
          </p:nvPr>
        </p:nvSpPr>
        <p:spPr>
          <a:xfrm>
            <a:off x="4291816" y="480001"/>
            <a:ext cx="3600000" cy="5898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11886983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Images and Contents Layout">
    <p:bg>
      <p:bgPr>
        <a:solidFill>
          <a:schemeClr val="accent4"/>
        </a:solidFill>
        <a:effectLst/>
      </p:bgPr>
    </p:bg>
    <p:spTree>
      <p:nvGrpSpPr>
        <p:cNvPr id="1" name=""/>
        <p:cNvGrpSpPr/>
        <p:nvPr/>
      </p:nvGrpSpPr>
      <p:grpSpPr>
        <a:xfrm>
          <a:off x="0" y="0"/>
          <a:ext cx="0" cy="0"/>
          <a:chOff x="0" y="0"/>
          <a:chExt cx="0" cy="0"/>
        </a:xfrm>
      </p:grpSpPr>
      <p:sp>
        <p:nvSpPr>
          <p:cNvPr id="2" name="Picture Placeholder 2"/>
          <p:cNvSpPr>
            <a:spLocks noGrp="1"/>
          </p:cNvSpPr>
          <p:nvPr>
            <p:ph type="pic" idx="12" hasCustomPrompt="1"/>
          </p:nvPr>
        </p:nvSpPr>
        <p:spPr>
          <a:xfrm>
            <a:off x="0" y="0"/>
            <a:ext cx="12192000" cy="3429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3" name="Picture Placeholder 2"/>
          <p:cNvSpPr>
            <a:spLocks noGrp="1"/>
          </p:cNvSpPr>
          <p:nvPr>
            <p:ph type="pic" idx="13" hasCustomPrompt="1"/>
          </p:nvPr>
        </p:nvSpPr>
        <p:spPr>
          <a:xfrm>
            <a:off x="5159896" y="2492896"/>
            <a:ext cx="1872208" cy="1872208"/>
          </a:xfrm>
          <a:prstGeom prst="ellipse">
            <a:avLst/>
          </a:prstGeom>
          <a:solidFill>
            <a:schemeClr val="bg1"/>
          </a:solidFill>
          <a:ln w="88900">
            <a:solidFill>
              <a:schemeClr val="accent4"/>
            </a:solidFill>
          </a:ln>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4279032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99771"/>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967856"/>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Picture Placeholder 2"/>
          <p:cNvSpPr>
            <a:spLocks noGrp="1"/>
          </p:cNvSpPr>
          <p:nvPr>
            <p:ph type="pic" idx="1" hasCustomPrompt="1"/>
          </p:nvPr>
        </p:nvSpPr>
        <p:spPr>
          <a:xfrm>
            <a:off x="0" y="2468896"/>
            <a:ext cx="2976000" cy="3840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5" name="Picture Placeholder 2"/>
          <p:cNvSpPr>
            <a:spLocks noGrp="1"/>
          </p:cNvSpPr>
          <p:nvPr>
            <p:ph type="pic" idx="13" hasCustomPrompt="1"/>
          </p:nvPr>
        </p:nvSpPr>
        <p:spPr>
          <a:xfrm>
            <a:off x="6144000" y="2468896"/>
            <a:ext cx="2976000" cy="3840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6" name="Picture Placeholder 2"/>
          <p:cNvSpPr>
            <a:spLocks noGrp="1"/>
          </p:cNvSpPr>
          <p:nvPr>
            <p:ph type="pic" idx="14" hasCustomPrompt="1"/>
          </p:nvPr>
        </p:nvSpPr>
        <p:spPr>
          <a:xfrm>
            <a:off x="9216000" y="2468896"/>
            <a:ext cx="2976000" cy="3840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7" name="Rectangle 6"/>
          <p:cNvSpPr/>
          <p:nvPr userDrawn="1"/>
        </p:nvSpPr>
        <p:spPr>
          <a:xfrm>
            <a:off x="3072000" y="2468896"/>
            <a:ext cx="2976000" cy="384000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Tree>
    <p:extLst>
      <p:ext uri="{BB962C8B-B14F-4D97-AF65-F5344CB8AC3E}">
        <p14:creationId xmlns:p14="http://schemas.microsoft.com/office/powerpoint/2010/main" val="771771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Images and Contents Layout">
    <p:spTree>
      <p:nvGrpSpPr>
        <p:cNvPr id="1" name=""/>
        <p:cNvGrpSpPr/>
        <p:nvPr/>
      </p:nvGrpSpPr>
      <p:grpSpPr>
        <a:xfrm>
          <a:off x="0" y="0"/>
          <a:ext cx="0" cy="0"/>
          <a:chOff x="0" y="0"/>
          <a:chExt cx="0" cy="0"/>
        </a:xfrm>
      </p:grpSpPr>
      <p:sp>
        <p:nvSpPr>
          <p:cNvPr id="4" name="Rectangle 3"/>
          <p:cNvSpPr/>
          <p:nvPr userDrawn="1"/>
        </p:nvSpPr>
        <p:spPr>
          <a:xfrm>
            <a:off x="6110731" y="0"/>
            <a:ext cx="3048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5" name="Picture Placeholder 2"/>
          <p:cNvSpPr>
            <a:spLocks noGrp="1"/>
          </p:cNvSpPr>
          <p:nvPr>
            <p:ph type="pic" idx="10" hasCustomPrompt="1"/>
          </p:nvPr>
        </p:nvSpPr>
        <p:spPr>
          <a:xfrm>
            <a:off x="9144000" y="931704"/>
            <a:ext cx="3048000" cy="2496277"/>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6" name="Picture Placeholder 2"/>
          <p:cNvSpPr>
            <a:spLocks noGrp="1"/>
          </p:cNvSpPr>
          <p:nvPr>
            <p:ph type="pic" idx="11" hasCustomPrompt="1"/>
          </p:nvPr>
        </p:nvSpPr>
        <p:spPr>
          <a:xfrm>
            <a:off x="6110731" y="3438142"/>
            <a:ext cx="3048000" cy="2496277"/>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7" name="Picture Placeholder 2"/>
          <p:cNvSpPr>
            <a:spLocks noGrp="1"/>
          </p:cNvSpPr>
          <p:nvPr>
            <p:ph type="pic" idx="12" hasCustomPrompt="1"/>
          </p:nvPr>
        </p:nvSpPr>
        <p:spPr>
          <a:xfrm>
            <a:off x="3063172" y="932723"/>
            <a:ext cx="3048000" cy="2496277"/>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8" name="Picture Placeholder 2"/>
          <p:cNvSpPr>
            <a:spLocks noGrp="1"/>
          </p:cNvSpPr>
          <p:nvPr>
            <p:ph type="pic" idx="13" hasCustomPrompt="1"/>
          </p:nvPr>
        </p:nvSpPr>
        <p:spPr>
          <a:xfrm>
            <a:off x="0" y="3439160"/>
            <a:ext cx="3048000" cy="2496277"/>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2452335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242176"/>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1010261"/>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Picture Placeholder 2"/>
          <p:cNvSpPr>
            <a:spLocks noGrp="1"/>
          </p:cNvSpPr>
          <p:nvPr>
            <p:ph type="pic" idx="1" hasCustomPrompt="1"/>
          </p:nvPr>
        </p:nvSpPr>
        <p:spPr>
          <a:xfrm>
            <a:off x="4851280" y="1699523"/>
            <a:ext cx="2649569" cy="2256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5" name="Picture Placeholder 2"/>
          <p:cNvSpPr>
            <a:spLocks noGrp="1"/>
          </p:cNvSpPr>
          <p:nvPr>
            <p:ph type="pic" idx="12" hasCustomPrompt="1"/>
          </p:nvPr>
        </p:nvSpPr>
        <p:spPr>
          <a:xfrm>
            <a:off x="7500220" y="1699523"/>
            <a:ext cx="2342984" cy="2256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6" name="Picture Placeholder 2"/>
          <p:cNvSpPr>
            <a:spLocks noGrp="1"/>
          </p:cNvSpPr>
          <p:nvPr>
            <p:ph type="pic" idx="13" hasCustomPrompt="1"/>
          </p:nvPr>
        </p:nvSpPr>
        <p:spPr>
          <a:xfrm>
            <a:off x="9842831" y="1699523"/>
            <a:ext cx="2342984" cy="2256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7" name="Picture Placeholder 2"/>
          <p:cNvSpPr>
            <a:spLocks noGrp="1"/>
          </p:cNvSpPr>
          <p:nvPr>
            <p:ph type="pic" idx="14" hasCustomPrompt="1"/>
          </p:nvPr>
        </p:nvSpPr>
        <p:spPr>
          <a:xfrm>
            <a:off x="4851280" y="3952861"/>
            <a:ext cx="2649569" cy="2256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8" name="Picture Placeholder 2"/>
          <p:cNvSpPr>
            <a:spLocks noGrp="1"/>
          </p:cNvSpPr>
          <p:nvPr>
            <p:ph type="pic" idx="15" hasCustomPrompt="1"/>
          </p:nvPr>
        </p:nvSpPr>
        <p:spPr>
          <a:xfrm>
            <a:off x="7500220" y="3952861"/>
            <a:ext cx="2342984" cy="2256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9" name="Picture Placeholder 2"/>
          <p:cNvSpPr>
            <a:spLocks noGrp="1"/>
          </p:cNvSpPr>
          <p:nvPr>
            <p:ph type="pic" idx="16" hasCustomPrompt="1"/>
          </p:nvPr>
        </p:nvSpPr>
        <p:spPr>
          <a:xfrm>
            <a:off x="9842831" y="3952861"/>
            <a:ext cx="2342984" cy="2256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12" name="Rectangle 11"/>
          <p:cNvSpPr/>
          <p:nvPr userDrawn="1"/>
        </p:nvSpPr>
        <p:spPr>
          <a:xfrm>
            <a:off x="1" y="1696861"/>
            <a:ext cx="4859363" cy="451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latin typeface="+mn-lt"/>
            </a:endParaRPr>
          </a:p>
        </p:txBody>
      </p:sp>
    </p:spTree>
    <p:extLst>
      <p:ext uri="{BB962C8B-B14F-4D97-AF65-F5344CB8AC3E}">
        <p14:creationId xmlns:p14="http://schemas.microsoft.com/office/powerpoint/2010/main" val="13905176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64638"/>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ICON SETS LAYOUT</a:t>
            </a:r>
          </a:p>
        </p:txBody>
      </p:sp>
      <p:grpSp>
        <p:nvGrpSpPr>
          <p:cNvPr id="5" name="Group 4"/>
          <p:cNvGrpSpPr/>
          <p:nvPr userDrawn="1"/>
        </p:nvGrpSpPr>
        <p:grpSpPr>
          <a:xfrm>
            <a:off x="472011" y="1508786"/>
            <a:ext cx="3799787" cy="4865561"/>
            <a:chOff x="354008" y="1131589"/>
            <a:chExt cx="2849840" cy="3649171"/>
          </a:xfrm>
        </p:grpSpPr>
        <p:sp>
          <p:nvSpPr>
            <p:cNvPr id="6" name="Rounded Rectangle 5"/>
            <p:cNvSpPr/>
            <p:nvPr/>
          </p:nvSpPr>
          <p:spPr>
            <a:xfrm>
              <a:off x="354008" y="1131589"/>
              <a:ext cx="2849840" cy="364917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9" name="Rounded Rectangle 8"/>
            <p:cNvSpPr/>
            <p:nvPr/>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bg1"/>
                </a:solidFill>
              </a:endParaRPr>
            </a:p>
          </p:txBody>
        </p:sp>
        <p:sp>
          <p:nvSpPr>
            <p:cNvPr id="12" name="Half Frame 11"/>
            <p:cNvSpPr/>
            <p:nvPr/>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solidFill>
              </a:endParaRPr>
            </a:p>
          </p:txBody>
        </p:sp>
      </p:grpSp>
    </p:spTree>
    <p:extLst>
      <p:ext uri="{BB962C8B-B14F-4D97-AF65-F5344CB8AC3E}">
        <p14:creationId xmlns:p14="http://schemas.microsoft.com/office/powerpoint/2010/main" val="438907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4101075"/>
            <a:ext cx="12192000" cy="2208245"/>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ext Placeholder 9"/>
          <p:cNvSpPr>
            <a:spLocks noGrp="1"/>
          </p:cNvSpPr>
          <p:nvPr>
            <p:ph type="body" sz="quarter" idx="10" hasCustomPrompt="1"/>
          </p:nvPr>
        </p:nvSpPr>
        <p:spPr>
          <a:xfrm>
            <a:off x="0" y="4582326"/>
            <a:ext cx="12192000" cy="768084"/>
          </a:xfrm>
          <a:prstGeom prst="rect">
            <a:avLst/>
          </a:prstGeom>
        </p:spPr>
        <p:txBody>
          <a:bodyPr anchor="ctr"/>
          <a:lstStyle>
            <a:lvl1pPr marL="0" indent="0" algn="ctr">
              <a:buNone/>
              <a:defRPr sz="4800" b="1"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97" y="5350411"/>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Rectangle 4"/>
          <p:cNvSpPr/>
          <p:nvPr userDrawn="1"/>
        </p:nvSpPr>
        <p:spPr>
          <a:xfrm>
            <a:off x="0" y="6309320"/>
            <a:ext cx="12192000" cy="960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p:cNvSpPr/>
          <p:nvPr userDrawn="1"/>
        </p:nvSpPr>
        <p:spPr>
          <a:xfrm>
            <a:off x="0" y="6211360"/>
            <a:ext cx="12192000" cy="960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111633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자유형: 도형 2">
            <a:extLst>
              <a:ext uri="{FF2B5EF4-FFF2-40B4-BE49-F238E27FC236}">
                <a16:creationId xmlns:a16="http://schemas.microsoft.com/office/drawing/2014/main" id="{208B27CB-0016-4E16-B332-AB8C261D2D73}"/>
              </a:ext>
            </a:extLst>
          </p:cNvPr>
          <p:cNvSpPr/>
          <p:nvPr userDrawn="1"/>
        </p:nvSpPr>
        <p:spPr>
          <a:xfrm>
            <a:off x="2993020" y="6762"/>
            <a:ext cx="1859661" cy="6863917"/>
          </a:xfrm>
          <a:custGeom>
            <a:avLst/>
            <a:gdLst>
              <a:gd name="connsiteX0" fmla="*/ 280657 w 280657"/>
              <a:gd name="connsiteY0" fmla="*/ 0 h 5169529"/>
              <a:gd name="connsiteX1" fmla="*/ 271604 w 280657"/>
              <a:gd name="connsiteY1" fmla="*/ 5169529 h 5169529"/>
              <a:gd name="connsiteX2" fmla="*/ 0 w 280657"/>
              <a:gd name="connsiteY2" fmla="*/ 5169529 h 5169529"/>
              <a:gd name="connsiteX3" fmla="*/ 280657 w 280657"/>
              <a:gd name="connsiteY3" fmla="*/ 0 h 5169529"/>
              <a:gd name="connsiteX0" fmla="*/ 280657 w 761272"/>
              <a:gd name="connsiteY0" fmla="*/ 0 h 5169529"/>
              <a:gd name="connsiteX1" fmla="*/ 271604 w 761272"/>
              <a:gd name="connsiteY1" fmla="*/ 5169529 h 5169529"/>
              <a:gd name="connsiteX2" fmla="*/ 0 w 761272"/>
              <a:gd name="connsiteY2" fmla="*/ 5169529 h 5169529"/>
              <a:gd name="connsiteX3" fmla="*/ 280657 w 761272"/>
              <a:gd name="connsiteY3" fmla="*/ 0 h 5169529"/>
              <a:gd name="connsiteX0" fmla="*/ 280657 w 761272"/>
              <a:gd name="connsiteY0" fmla="*/ 0 h 5169529"/>
              <a:gd name="connsiteX1" fmla="*/ 271604 w 761272"/>
              <a:gd name="connsiteY1" fmla="*/ 5169529 h 5169529"/>
              <a:gd name="connsiteX2" fmla="*/ 0 w 761272"/>
              <a:gd name="connsiteY2" fmla="*/ 5169529 h 5169529"/>
              <a:gd name="connsiteX3" fmla="*/ 280657 w 761272"/>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981021"/>
              <a:gd name="connsiteY0" fmla="*/ 0 h 5169529"/>
              <a:gd name="connsiteX1" fmla="*/ 292706 w 981021"/>
              <a:gd name="connsiteY1" fmla="*/ 5169529 h 5169529"/>
              <a:gd name="connsiteX2" fmla="*/ 0 w 981021"/>
              <a:gd name="connsiteY2" fmla="*/ 5169529 h 5169529"/>
              <a:gd name="connsiteX3" fmla="*/ 301759 w 981021"/>
              <a:gd name="connsiteY3" fmla="*/ 0 h 5169529"/>
              <a:gd name="connsiteX0" fmla="*/ 301759 w 918930"/>
              <a:gd name="connsiteY0" fmla="*/ 0 h 5169529"/>
              <a:gd name="connsiteX1" fmla="*/ 292706 w 918930"/>
              <a:gd name="connsiteY1" fmla="*/ 5169529 h 5169529"/>
              <a:gd name="connsiteX2" fmla="*/ 0 w 918930"/>
              <a:gd name="connsiteY2" fmla="*/ 5169529 h 5169529"/>
              <a:gd name="connsiteX3" fmla="*/ 301759 w 918930"/>
              <a:gd name="connsiteY3" fmla="*/ 0 h 5169529"/>
              <a:gd name="connsiteX0" fmla="*/ 301759 w 1078980"/>
              <a:gd name="connsiteY0" fmla="*/ 0 h 5169529"/>
              <a:gd name="connsiteX1" fmla="*/ 292706 w 1078980"/>
              <a:gd name="connsiteY1" fmla="*/ 5169529 h 5169529"/>
              <a:gd name="connsiteX2" fmla="*/ 0 w 1078980"/>
              <a:gd name="connsiteY2" fmla="*/ 5169529 h 5169529"/>
              <a:gd name="connsiteX3" fmla="*/ 301759 w 1078980"/>
              <a:gd name="connsiteY3" fmla="*/ 0 h 5169529"/>
              <a:gd name="connsiteX0" fmla="*/ 301759 w 1084328"/>
              <a:gd name="connsiteY0" fmla="*/ 0 h 5169529"/>
              <a:gd name="connsiteX1" fmla="*/ 292706 w 1084328"/>
              <a:gd name="connsiteY1" fmla="*/ 5169529 h 5169529"/>
              <a:gd name="connsiteX2" fmla="*/ 0 w 1084328"/>
              <a:gd name="connsiteY2" fmla="*/ 5169529 h 5169529"/>
              <a:gd name="connsiteX3" fmla="*/ 301759 w 1084328"/>
              <a:gd name="connsiteY3" fmla="*/ 0 h 5169529"/>
              <a:gd name="connsiteX0" fmla="*/ 301759 w 1086927"/>
              <a:gd name="connsiteY0" fmla="*/ 0 h 5169529"/>
              <a:gd name="connsiteX1" fmla="*/ 292706 w 1086927"/>
              <a:gd name="connsiteY1" fmla="*/ 5169529 h 5169529"/>
              <a:gd name="connsiteX2" fmla="*/ 0 w 1086927"/>
              <a:gd name="connsiteY2" fmla="*/ 5169529 h 5169529"/>
              <a:gd name="connsiteX3" fmla="*/ 301759 w 1086927"/>
              <a:gd name="connsiteY3" fmla="*/ 0 h 5169529"/>
              <a:gd name="connsiteX0" fmla="*/ 301759 w 1076561"/>
              <a:gd name="connsiteY0" fmla="*/ 0 h 5169529"/>
              <a:gd name="connsiteX1" fmla="*/ 292706 w 1076561"/>
              <a:gd name="connsiteY1" fmla="*/ 5169529 h 5169529"/>
              <a:gd name="connsiteX2" fmla="*/ 0 w 1076561"/>
              <a:gd name="connsiteY2" fmla="*/ 5169529 h 5169529"/>
              <a:gd name="connsiteX3" fmla="*/ 301759 w 1076561"/>
              <a:gd name="connsiteY3" fmla="*/ 0 h 5169529"/>
              <a:gd name="connsiteX0" fmla="*/ 301759 w 1094749"/>
              <a:gd name="connsiteY0" fmla="*/ 0 h 5169529"/>
              <a:gd name="connsiteX1" fmla="*/ 292706 w 1094749"/>
              <a:gd name="connsiteY1" fmla="*/ 5169529 h 5169529"/>
              <a:gd name="connsiteX2" fmla="*/ 0 w 1094749"/>
              <a:gd name="connsiteY2" fmla="*/ 5169529 h 5169529"/>
              <a:gd name="connsiteX3" fmla="*/ 301759 w 1094749"/>
              <a:gd name="connsiteY3" fmla="*/ 0 h 5169529"/>
              <a:gd name="connsiteX0" fmla="*/ 301759 w 1084328"/>
              <a:gd name="connsiteY0" fmla="*/ 0 h 5169529"/>
              <a:gd name="connsiteX1" fmla="*/ 292706 w 1084328"/>
              <a:gd name="connsiteY1" fmla="*/ 5169529 h 5169529"/>
              <a:gd name="connsiteX2" fmla="*/ 0 w 1084328"/>
              <a:gd name="connsiteY2" fmla="*/ 5169529 h 5169529"/>
              <a:gd name="connsiteX3" fmla="*/ 301759 w 1084328"/>
              <a:gd name="connsiteY3" fmla="*/ 0 h 5169529"/>
              <a:gd name="connsiteX0" fmla="*/ 301759 w 1097769"/>
              <a:gd name="connsiteY0" fmla="*/ 0 h 5169529"/>
              <a:gd name="connsiteX1" fmla="*/ 292706 w 1097769"/>
              <a:gd name="connsiteY1" fmla="*/ 5169529 h 5169529"/>
              <a:gd name="connsiteX2" fmla="*/ 0 w 1097769"/>
              <a:gd name="connsiteY2" fmla="*/ 5169529 h 5169529"/>
              <a:gd name="connsiteX3" fmla="*/ 301759 w 1097769"/>
              <a:gd name="connsiteY3" fmla="*/ 0 h 5169529"/>
              <a:gd name="connsiteX0" fmla="*/ 301759 w 1081652"/>
              <a:gd name="connsiteY0" fmla="*/ 0 h 5169529"/>
              <a:gd name="connsiteX1" fmla="*/ 292706 w 1081652"/>
              <a:gd name="connsiteY1" fmla="*/ 5169529 h 5169529"/>
              <a:gd name="connsiteX2" fmla="*/ 0 w 1081652"/>
              <a:gd name="connsiteY2" fmla="*/ 5169529 h 5169529"/>
              <a:gd name="connsiteX3" fmla="*/ 301759 w 1081652"/>
              <a:gd name="connsiteY3" fmla="*/ 0 h 5169529"/>
              <a:gd name="connsiteX0" fmla="*/ 301759 w 1049879"/>
              <a:gd name="connsiteY0" fmla="*/ 0 h 5169529"/>
              <a:gd name="connsiteX1" fmla="*/ 292706 w 1049879"/>
              <a:gd name="connsiteY1" fmla="*/ 5169529 h 5169529"/>
              <a:gd name="connsiteX2" fmla="*/ 0 w 1049879"/>
              <a:gd name="connsiteY2" fmla="*/ 5169529 h 5169529"/>
              <a:gd name="connsiteX3" fmla="*/ 301759 w 1049879"/>
              <a:gd name="connsiteY3" fmla="*/ 0 h 5169529"/>
              <a:gd name="connsiteX0" fmla="*/ 301759 w 1034244"/>
              <a:gd name="connsiteY0" fmla="*/ 0 h 5169529"/>
              <a:gd name="connsiteX1" fmla="*/ 292706 w 1034244"/>
              <a:gd name="connsiteY1" fmla="*/ 5169529 h 5169529"/>
              <a:gd name="connsiteX2" fmla="*/ 0 w 1034244"/>
              <a:gd name="connsiteY2" fmla="*/ 5169529 h 5169529"/>
              <a:gd name="connsiteX3" fmla="*/ 301759 w 1034244"/>
              <a:gd name="connsiteY3" fmla="*/ 0 h 5169529"/>
              <a:gd name="connsiteX0" fmla="*/ 301759 w 1034244"/>
              <a:gd name="connsiteY0" fmla="*/ 0 h 5169529"/>
              <a:gd name="connsiteX1" fmla="*/ 292706 w 1034244"/>
              <a:gd name="connsiteY1" fmla="*/ 5169529 h 5169529"/>
              <a:gd name="connsiteX2" fmla="*/ 0 w 1034244"/>
              <a:gd name="connsiteY2" fmla="*/ 5169529 h 5169529"/>
              <a:gd name="connsiteX3" fmla="*/ 301759 w 1034244"/>
              <a:gd name="connsiteY3" fmla="*/ 0 h 5169529"/>
              <a:gd name="connsiteX0" fmla="*/ 301759 w 1030828"/>
              <a:gd name="connsiteY0" fmla="*/ 0 h 5169529"/>
              <a:gd name="connsiteX1" fmla="*/ 285672 w 1030828"/>
              <a:gd name="connsiteY1" fmla="*/ 5169529 h 5169529"/>
              <a:gd name="connsiteX2" fmla="*/ 0 w 1030828"/>
              <a:gd name="connsiteY2" fmla="*/ 5169529 h 5169529"/>
              <a:gd name="connsiteX3" fmla="*/ 301759 w 1030828"/>
              <a:gd name="connsiteY3" fmla="*/ 0 h 5169529"/>
              <a:gd name="connsiteX0" fmla="*/ 301759 w 1046406"/>
              <a:gd name="connsiteY0" fmla="*/ 0 h 5169529"/>
              <a:gd name="connsiteX1" fmla="*/ 285672 w 1046406"/>
              <a:gd name="connsiteY1" fmla="*/ 5169529 h 5169529"/>
              <a:gd name="connsiteX2" fmla="*/ 0 w 1046406"/>
              <a:gd name="connsiteY2" fmla="*/ 5169529 h 5169529"/>
              <a:gd name="connsiteX3" fmla="*/ 301759 w 1046406"/>
              <a:gd name="connsiteY3" fmla="*/ 0 h 5169529"/>
              <a:gd name="connsiteX0" fmla="*/ 319549 w 1055493"/>
              <a:gd name="connsiteY0" fmla="*/ 0 h 5137507"/>
              <a:gd name="connsiteX1" fmla="*/ 285672 w 1055493"/>
              <a:gd name="connsiteY1" fmla="*/ 5137507 h 5137507"/>
              <a:gd name="connsiteX2" fmla="*/ 0 w 1055493"/>
              <a:gd name="connsiteY2" fmla="*/ 5137507 h 5137507"/>
              <a:gd name="connsiteX3" fmla="*/ 319549 w 1055493"/>
              <a:gd name="connsiteY3" fmla="*/ 0 h 5137507"/>
              <a:gd name="connsiteX0" fmla="*/ 319549 w 1055493"/>
              <a:gd name="connsiteY0" fmla="*/ 0 h 5155297"/>
              <a:gd name="connsiteX1" fmla="*/ 285672 w 1055493"/>
              <a:gd name="connsiteY1" fmla="*/ 5155297 h 5155297"/>
              <a:gd name="connsiteX2" fmla="*/ 0 w 1055493"/>
              <a:gd name="connsiteY2" fmla="*/ 5155297 h 5155297"/>
              <a:gd name="connsiteX3" fmla="*/ 319549 w 1055493"/>
              <a:gd name="connsiteY3" fmla="*/ 0 h 5155297"/>
              <a:gd name="connsiteX0" fmla="*/ 319549 w 1054135"/>
              <a:gd name="connsiteY0" fmla="*/ 0 h 5155297"/>
              <a:gd name="connsiteX1" fmla="*/ 285672 w 1054135"/>
              <a:gd name="connsiteY1" fmla="*/ 5155297 h 5155297"/>
              <a:gd name="connsiteX2" fmla="*/ 0 w 1054135"/>
              <a:gd name="connsiteY2" fmla="*/ 5155297 h 5155297"/>
              <a:gd name="connsiteX3" fmla="*/ 319549 w 1054135"/>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4686 w 1035467"/>
              <a:gd name="connsiteY0" fmla="*/ 0 h 5160160"/>
              <a:gd name="connsiteX1" fmla="*/ 285672 w 1035467"/>
              <a:gd name="connsiteY1" fmla="*/ 5160160 h 5160160"/>
              <a:gd name="connsiteX2" fmla="*/ 0 w 1035467"/>
              <a:gd name="connsiteY2" fmla="*/ 5160160 h 5160160"/>
              <a:gd name="connsiteX3" fmla="*/ 314686 w 1035467"/>
              <a:gd name="connsiteY3" fmla="*/ 0 h 5160160"/>
              <a:gd name="connsiteX0" fmla="*/ 314686 w 1042817"/>
              <a:gd name="connsiteY0" fmla="*/ 0 h 5160160"/>
              <a:gd name="connsiteX1" fmla="*/ 285672 w 1042817"/>
              <a:gd name="connsiteY1" fmla="*/ 5160160 h 5160160"/>
              <a:gd name="connsiteX2" fmla="*/ 0 w 1042817"/>
              <a:gd name="connsiteY2" fmla="*/ 5160160 h 5160160"/>
              <a:gd name="connsiteX3" fmla="*/ 314686 w 1042817"/>
              <a:gd name="connsiteY3" fmla="*/ 0 h 5160160"/>
              <a:gd name="connsiteX0" fmla="*/ 668647 w 1245586"/>
              <a:gd name="connsiteY0" fmla="*/ 0 h 5123289"/>
              <a:gd name="connsiteX1" fmla="*/ 285672 w 1245586"/>
              <a:gd name="connsiteY1" fmla="*/ 5123289 h 5123289"/>
              <a:gd name="connsiteX2" fmla="*/ 0 w 1245586"/>
              <a:gd name="connsiteY2" fmla="*/ 5123289 h 5123289"/>
              <a:gd name="connsiteX3" fmla="*/ 668647 w 1245586"/>
              <a:gd name="connsiteY3" fmla="*/ 0 h 5123289"/>
              <a:gd name="connsiteX0" fmla="*/ 668647 w 1393156"/>
              <a:gd name="connsiteY0" fmla="*/ 0 h 5138037"/>
              <a:gd name="connsiteX1" fmla="*/ 632259 w 1393156"/>
              <a:gd name="connsiteY1" fmla="*/ 5138037 h 5138037"/>
              <a:gd name="connsiteX2" fmla="*/ 0 w 1393156"/>
              <a:gd name="connsiteY2" fmla="*/ 5123289 h 5138037"/>
              <a:gd name="connsiteX3" fmla="*/ 668647 w 1393156"/>
              <a:gd name="connsiteY3" fmla="*/ 0 h 5138037"/>
              <a:gd name="connsiteX0" fmla="*/ 668647 w 1371856"/>
              <a:gd name="connsiteY0" fmla="*/ 0 h 5138037"/>
              <a:gd name="connsiteX1" fmla="*/ 588014 w 1371856"/>
              <a:gd name="connsiteY1" fmla="*/ 5138037 h 5138037"/>
              <a:gd name="connsiteX2" fmla="*/ 0 w 1371856"/>
              <a:gd name="connsiteY2" fmla="*/ 5123289 h 5138037"/>
              <a:gd name="connsiteX3" fmla="*/ 668647 w 1371856"/>
              <a:gd name="connsiteY3" fmla="*/ 0 h 5138037"/>
              <a:gd name="connsiteX0" fmla="*/ 668647 w 1371856"/>
              <a:gd name="connsiteY0" fmla="*/ 0 h 5138037"/>
              <a:gd name="connsiteX1" fmla="*/ 588014 w 1371856"/>
              <a:gd name="connsiteY1" fmla="*/ 5138037 h 5138037"/>
              <a:gd name="connsiteX2" fmla="*/ 0 w 1371856"/>
              <a:gd name="connsiteY2" fmla="*/ 5123289 h 5138037"/>
              <a:gd name="connsiteX3" fmla="*/ 668647 w 1371856"/>
              <a:gd name="connsiteY3" fmla="*/ 0 h 5138037"/>
              <a:gd name="connsiteX0" fmla="*/ 668647 w 1371856"/>
              <a:gd name="connsiteY0" fmla="*/ 0 h 5138037"/>
              <a:gd name="connsiteX1" fmla="*/ 588014 w 1371856"/>
              <a:gd name="connsiteY1" fmla="*/ 5138037 h 5138037"/>
              <a:gd name="connsiteX2" fmla="*/ 0 w 1371856"/>
              <a:gd name="connsiteY2" fmla="*/ 5123289 h 5138037"/>
              <a:gd name="connsiteX3" fmla="*/ 668647 w 1371856"/>
              <a:gd name="connsiteY3" fmla="*/ 0 h 5138037"/>
              <a:gd name="connsiteX0" fmla="*/ 668647 w 1371856"/>
              <a:gd name="connsiteY0" fmla="*/ 0 h 5138037"/>
              <a:gd name="connsiteX1" fmla="*/ 588014 w 1371856"/>
              <a:gd name="connsiteY1" fmla="*/ 5138037 h 5138037"/>
              <a:gd name="connsiteX2" fmla="*/ 0 w 1371856"/>
              <a:gd name="connsiteY2" fmla="*/ 5123289 h 5138037"/>
              <a:gd name="connsiteX3" fmla="*/ 668647 w 1371856"/>
              <a:gd name="connsiteY3" fmla="*/ 0 h 5138037"/>
              <a:gd name="connsiteX0" fmla="*/ 668647 w 1394880"/>
              <a:gd name="connsiteY0" fmla="*/ 0 h 5138037"/>
              <a:gd name="connsiteX1" fmla="*/ 588014 w 1394880"/>
              <a:gd name="connsiteY1" fmla="*/ 5138037 h 5138037"/>
              <a:gd name="connsiteX2" fmla="*/ 0 w 1394880"/>
              <a:gd name="connsiteY2" fmla="*/ 5123289 h 5138037"/>
              <a:gd name="connsiteX3" fmla="*/ 668647 w 1394880"/>
              <a:gd name="connsiteY3" fmla="*/ 0 h 5138037"/>
              <a:gd name="connsiteX0" fmla="*/ 662823 w 1391760"/>
              <a:gd name="connsiteY0" fmla="*/ 0 h 5158422"/>
              <a:gd name="connsiteX1" fmla="*/ 588014 w 1391760"/>
              <a:gd name="connsiteY1" fmla="*/ 5158422 h 5158422"/>
              <a:gd name="connsiteX2" fmla="*/ 0 w 1391760"/>
              <a:gd name="connsiteY2" fmla="*/ 5143674 h 5158422"/>
              <a:gd name="connsiteX3" fmla="*/ 662823 w 1391760"/>
              <a:gd name="connsiteY3" fmla="*/ 0 h 5158422"/>
              <a:gd name="connsiteX0" fmla="*/ 669497 w 1398434"/>
              <a:gd name="connsiteY0" fmla="*/ 0 h 5158422"/>
              <a:gd name="connsiteX1" fmla="*/ 594688 w 1398434"/>
              <a:gd name="connsiteY1" fmla="*/ 5158422 h 5158422"/>
              <a:gd name="connsiteX2" fmla="*/ 0 w 1398434"/>
              <a:gd name="connsiteY2" fmla="*/ 5150348 h 5158422"/>
              <a:gd name="connsiteX3" fmla="*/ 669497 w 1398434"/>
              <a:gd name="connsiteY3" fmla="*/ 0 h 5158422"/>
              <a:gd name="connsiteX0" fmla="*/ 588016 w 1356073"/>
              <a:gd name="connsiteY0" fmla="*/ 0 h 5161439"/>
              <a:gd name="connsiteX1" fmla="*/ 594688 w 1356073"/>
              <a:gd name="connsiteY1" fmla="*/ 5161439 h 5161439"/>
              <a:gd name="connsiteX2" fmla="*/ 0 w 1356073"/>
              <a:gd name="connsiteY2" fmla="*/ 5153365 h 5161439"/>
              <a:gd name="connsiteX3" fmla="*/ 588016 w 1356073"/>
              <a:gd name="connsiteY3" fmla="*/ 0 h 5161439"/>
              <a:gd name="connsiteX0" fmla="*/ 588016 w 1356073"/>
              <a:gd name="connsiteY0" fmla="*/ 0 h 5161439"/>
              <a:gd name="connsiteX1" fmla="*/ 594688 w 1356073"/>
              <a:gd name="connsiteY1" fmla="*/ 5161439 h 5161439"/>
              <a:gd name="connsiteX2" fmla="*/ 0 w 1356073"/>
              <a:gd name="connsiteY2" fmla="*/ 5153365 h 5161439"/>
              <a:gd name="connsiteX3" fmla="*/ 588016 w 1356073"/>
              <a:gd name="connsiteY3" fmla="*/ 0 h 5161439"/>
              <a:gd name="connsiteX0" fmla="*/ 588016 w 1360636"/>
              <a:gd name="connsiteY0" fmla="*/ 0 h 5161439"/>
              <a:gd name="connsiteX1" fmla="*/ 594688 w 1360636"/>
              <a:gd name="connsiteY1" fmla="*/ 5161439 h 5161439"/>
              <a:gd name="connsiteX2" fmla="*/ 0 w 1360636"/>
              <a:gd name="connsiteY2" fmla="*/ 5153365 h 5161439"/>
              <a:gd name="connsiteX3" fmla="*/ 588016 w 1360636"/>
              <a:gd name="connsiteY3" fmla="*/ 0 h 5161439"/>
              <a:gd name="connsiteX0" fmla="*/ 666618 w 1401622"/>
              <a:gd name="connsiteY0" fmla="*/ 0 h 5161439"/>
              <a:gd name="connsiteX1" fmla="*/ 594688 w 1401622"/>
              <a:gd name="connsiteY1" fmla="*/ 5161439 h 5161439"/>
              <a:gd name="connsiteX2" fmla="*/ 0 w 1401622"/>
              <a:gd name="connsiteY2" fmla="*/ 5153365 h 5161439"/>
              <a:gd name="connsiteX3" fmla="*/ 666618 w 1401622"/>
              <a:gd name="connsiteY3" fmla="*/ 0 h 5161439"/>
              <a:gd name="connsiteX0" fmla="*/ 666618 w 1149867"/>
              <a:gd name="connsiteY0" fmla="*/ 547422 h 5708861"/>
              <a:gd name="connsiteX1" fmla="*/ 757819 w 1149867"/>
              <a:gd name="connsiteY1" fmla="*/ 731398 h 5708861"/>
              <a:gd name="connsiteX2" fmla="*/ 594688 w 1149867"/>
              <a:gd name="connsiteY2" fmla="*/ 5708861 h 5708861"/>
              <a:gd name="connsiteX3" fmla="*/ 0 w 1149867"/>
              <a:gd name="connsiteY3" fmla="*/ 5700787 h 5708861"/>
              <a:gd name="connsiteX4" fmla="*/ 666618 w 1149867"/>
              <a:gd name="connsiteY4" fmla="*/ 547422 h 5708861"/>
              <a:gd name="connsiteX0" fmla="*/ 666618 w 1149867"/>
              <a:gd name="connsiteY0" fmla="*/ 537491 h 5698930"/>
              <a:gd name="connsiteX1" fmla="*/ 645156 w 1149867"/>
              <a:gd name="connsiteY1" fmla="*/ 745047 h 5698930"/>
              <a:gd name="connsiteX2" fmla="*/ 594688 w 1149867"/>
              <a:gd name="connsiteY2" fmla="*/ 5698930 h 5698930"/>
              <a:gd name="connsiteX3" fmla="*/ 0 w 1149867"/>
              <a:gd name="connsiteY3" fmla="*/ 5690856 h 5698930"/>
              <a:gd name="connsiteX4" fmla="*/ 666618 w 1149867"/>
              <a:gd name="connsiteY4" fmla="*/ 537491 h 5698930"/>
              <a:gd name="connsiteX0" fmla="*/ 698058 w 1170507"/>
              <a:gd name="connsiteY0" fmla="*/ 539678 h 5695877"/>
              <a:gd name="connsiteX1" fmla="*/ 645156 w 1170507"/>
              <a:gd name="connsiteY1" fmla="*/ 741994 h 5695877"/>
              <a:gd name="connsiteX2" fmla="*/ 594688 w 1170507"/>
              <a:gd name="connsiteY2" fmla="*/ 5695877 h 5695877"/>
              <a:gd name="connsiteX3" fmla="*/ 0 w 1170507"/>
              <a:gd name="connsiteY3" fmla="*/ 5687803 h 5695877"/>
              <a:gd name="connsiteX4" fmla="*/ 698058 w 1170507"/>
              <a:gd name="connsiteY4" fmla="*/ 539678 h 5695877"/>
              <a:gd name="connsiteX0" fmla="*/ 698058 w 1170507"/>
              <a:gd name="connsiteY0" fmla="*/ 627656 h 5783855"/>
              <a:gd name="connsiteX1" fmla="*/ 653017 w 1170507"/>
              <a:gd name="connsiteY1" fmla="*/ 638708 h 5783855"/>
              <a:gd name="connsiteX2" fmla="*/ 594688 w 1170507"/>
              <a:gd name="connsiteY2" fmla="*/ 5783855 h 5783855"/>
              <a:gd name="connsiteX3" fmla="*/ 0 w 1170507"/>
              <a:gd name="connsiteY3" fmla="*/ 5775781 h 5783855"/>
              <a:gd name="connsiteX4" fmla="*/ 698058 w 1170507"/>
              <a:gd name="connsiteY4" fmla="*/ 627656 h 5783855"/>
              <a:gd name="connsiteX0" fmla="*/ 698058 w 1170507"/>
              <a:gd name="connsiteY0" fmla="*/ 634273 h 5790472"/>
              <a:gd name="connsiteX1" fmla="*/ 653017 w 1170507"/>
              <a:gd name="connsiteY1" fmla="*/ 632225 h 5790472"/>
              <a:gd name="connsiteX2" fmla="*/ 594688 w 1170507"/>
              <a:gd name="connsiteY2" fmla="*/ 5790472 h 5790472"/>
              <a:gd name="connsiteX3" fmla="*/ 0 w 1170507"/>
              <a:gd name="connsiteY3" fmla="*/ 5782398 h 5790472"/>
              <a:gd name="connsiteX4" fmla="*/ 698058 w 1170507"/>
              <a:gd name="connsiteY4" fmla="*/ 634273 h 5790472"/>
              <a:gd name="connsiteX0" fmla="*/ 698058 w 1170507"/>
              <a:gd name="connsiteY0" fmla="*/ 634273 h 5790472"/>
              <a:gd name="connsiteX1" fmla="*/ 653017 w 1170507"/>
              <a:gd name="connsiteY1" fmla="*/ 632225 h 5790472"/>
              <a:gd name="connsiteX2" fmla="*/ 594688 w 1170507"/>
              <a:gd name="connsiteY2" fmla="*/ 5790472 h 5790472"/>
              <a:gd name="connsiteX3" fmla="*/ 0 w 1170507"/>
              <a:gd name="connsiteY3" fmla="*/ 5782398 h 5790472"/>
              <a:gd name="connsiteX4" fmla="*/ 698058 w 1170507"/>
              <a:gd name="connsiteY4" fmla="*/ 634273 h 5790472"/>
              <a:gd name="connsiteX0" fmla="*/ 698058 w 1170507"/>
              <a:gd name="connsiteY0" fmla="*/ 367662 h 5523861"/>
              <a:gd name="connsiteX1" fmla="*/ 653017 w 1170507"/>
              <a:gd name="connsiteY1" fmla="*/ 365614 h 5523861"/>
              <a:gd name="connsiteX2" fmla="*/ 594688 w 1170507"/>
              <a:gd name="connsiteY2" fmla="*/ 5523861 h 5523861"/>
              <a:gd name="connsiteX3" fmla="*/ 0 w 1170507"/>
              <a:gd name="connsiteY3" fmla="*/ 5515787 h 5523861"/>
              <a:gd name="connsiteX4" fmla="*/ 698058 w 1170507"/>
              <a:gd name="connsiteY4" fmla="*/ 367662 h 5523861"/>
              <a:gd name="connsiteX0" fmla="*/ 698058 w 1170507"/>
              <a:gd name="connsiteY0" fmla="*/ 2048 h 5158247"/>
              <a:gd name="connsiteX1" fmla="*/ 653017 w 1170507"/>
              <a:gd name="connsiteY1" fmla="*/ 0 h 5158247"/>
              <a:gd name="connsiteX2" fmla="*/ 594688 w 1170507"/>
              <a:gd name="connsiteY2" fmla="*/ 5158247 h 5158247"/>
              <a:gd name="connsiteX3" fmla="*/ 0 w 1170507"/>
              <a:gd name="connsiteY3" fmla="*/ 5150173 h 5158247"/>
              <a:gd name="connsiteX4" fmla="*/ 698058 w 1170507"/>
              <a:gd name="connsiteY4" fmla="*/ 2048 h 5158247"/>
              <a:gd name="connsiteX0" fmla="*/ 698058 w 1239095"/>
              <a:gd name="connsiteY0" fmla="*/ 2048 h 5158247"/>
              <a:gd name="connsiteX1" fmla="*/ 653017 w 1239095"/>
              <a:gd name="connsiteY1" fmla="*/ 0 h 5158247"/>
              <a:gd name="connsiteX2" fmla="*/ 594688 w 1239095"/>
              <a:gd name="connsiteY2" fmla="*/ 5158247 h 5158247"/>
              <a:gd name="connsiteX3" fmla="*/ 0 w 1239095"/>
              <a:gd name="connsiteY3" fmla="*/ 5150173 h 5158247"/>
              <a:gd name="connsiteX4" fmla="*/ 698058 w 1239095"/>
              <a:gd name="connsiteY4" fmla="*/ 2048 h 5158247"/>
              <a:gd name="connsiteX0" fmla="*/ 703298 w 1242619"/>
              <a:gd name="connsiteY0" fmla="*/ 2048 h 5158247"/>
              <a:gd name="connsiteX1" fmla="*/ 658257 w 1242619"/>
              <a:gd name="connsiteY1" fmla="*/ 0 h 5158247"/>
              <a:gd name="connsiteX2" fmla="*/ 599928 w 1242619"/>
              <a:gd name="connsiteY2" fmla="*/ 5158247 h 5158247"/>
              <a:gd name="connsiteX3" fmla="*/ 0 w 1242619"/>
              <a:gd name="connsiteY3" fmla="*/ 5147552 h 5158247"/>
              <a:gd name="connsiteX4" fmla="*/ 703298 w 1242619"/>
              <a:gd name="connsiteY4" fmla="*/ 2048 h 5158247"/>
              <a:gd name="connsiteX0" fmla="*/ 708538 w 1246150"/>
              <a:gd name="connsiteY0" fmla="*/ 2048 h 5158247"/>
              <a:gd name="connsiteX1" fmla="*/ 663497 w 1246150"/>
              <a:gd name="connsiteY1" fmla="*/ 0 h 5158247"/>
              <a:gd name="connsiteX2" fmla="*/ 605168 w 1246150"/>
              <a:gd name="connsiteY2" fmla="*/ 5158247 h 5158247"/>
              <a:gd name="connsiteX3" fmla="*/ 0 w 1246150"/>
              <a:gd name="connsiteY3" fmla="*/ 5147552 h 5158247"/>
              <a:gd name="connsiteX4" fmla="*/ 708538 w 1246150"/>
              <a:gd name="connsiteY4" fmla="*/ 2048 h 5158247"/>
              <a:gd name="connsiteX0" fmla="*/ 708538 w 1246150"/>
              <a:gd name="connsiteY0" fmla="*/ 2048 h 5158247"/>
              <a:gd name="connsiteX1" fmla="*/ 663497 w 1246150"/>
              <a:gd name="connsiteY1" fmla="*/ 0 h 5158247"/>
              <a:gd name="connsiteX2" fmla="*/ 605168 w 1246150"/>
              <a:gd name="connsiteY2" fmla="*/ 5158247 h 5158247"/>
              <a:gd name="connsiteX3" fmla="*/ 0 w 1246150"/>
              <a:gd name="connsiteY3" fmla="*/ 5147552 h 5158247"/>
              <a:gd name="connsiteX4" fmla="*/ 708538 w 1246150"/>
              <a:gd name="connsiteY4" fmla="*/ 2048 h 5158247"/>
              <a:gd name="connsiteX0" fmla="*/ 708538 w 1246150"/>
              <a:gd name="connsiteY0" fmla="*/ 2048 h 5153007"/>
              <a:gd name="connsiteX1" fmla="*/ 663497 w 1246150"/>
              <a:gd name="connsiteY1" fmla="*/ 0 h 5153007"/>
              <a:gd name="connsiteX2" fmla="*/ 605168 w 1246150"/>
              <a:gd name="connsiteY2" fmla="*/ 5153007 h 5153007"/>
              <a:gd name="connsiteX3" fmla="*/ 0 w 1246150"/>
              <a:gd name="connsiteY3" fmla="*/ 5147552 h 5153007"/>
              <a:gd name="connsiteX4" fmla="*/ 708538 w 1246150"/>
              <a:gd name="connsiteY4" fmla="*/ 2048 h 5153007"/>
              <a:gd name="connsiteX0" fmla="*/ 708538 w 1257416"/>
              <a:gd name="connsiteY0" fmla="*/ 2048 h 5153007"/>
              <a:gd name="connsiteX1" fmla="*/ 663497 w 1257416"/>
              <a:gd name="connsiteY1" fmla="*/ 0 h 5153007"/>
              <a:gd name="connsiteX2" fmla="*/ 605168 w 1257416"/>
              <a:gd name="connsiteY2" fmla="*/ 5153007 h 5153007"/>
              <a:gd name="connsiteX3" fmla="*/ 0 w 1257416"/>
              <a:gd name="connsiteY3" fmla="*/ 5147552 h 5153007"/>
              <a:gd name="connsiteX4" fmla="*/ 708538 w 1257416"/>
              <a:gd name="connsiteY4" fmla="*/ 2048 h 5153007"/>
              <a:gd name="connsiteX0" fmla="*/ 708538 w 1257416"/>
              <a:gd name="connsiteY0" fmla="*/ 2048 h 5153007"/>
              <a:gd name="connsiteX1" fmla="*/ 663497 w 1257416"/>
              <a:gd name="connsiteY1" fmla="*/ 0 h 5153007"/>
              <a:gd name="connsiteX2" fmla="*/ 605168 w 1257416"/>
              <a:gd name="connsiteY2" fmla="*/ 5153007 h 5153007"/>
              <a:gd name="connsiteX3" fmla="*/ 0 w 1257416"/>
              <a:gd name="connsiteY3" fmla="*/ 5147552 h 5153007"/>
              <a:gd name="connsiteX4" fmla="*/ 708538 w 1257416"/>
              <a:gd name="connsiteY4" fmla="*/ 2048 h 5153007"/>
              <a:gd name="connsiteX0" fmla="*/ 708538 w 1375551"/>
              <a:gd name="connsiteY0" fmla="*/ 2048 h 5153007"/>
              <a:gd name="connsiteX1" fmla="*/ 663497 w 1375551"/>
              <a:gd name="connsiteY1" fmla="*/ 0 h 5153007"/>
              <a:gd name="connsiteX2" fmla="*/ 605168 w 1375551"/>
              <a:gd name="connsiteY2" fmla="*/ 5153007 h 5153007"/>
              <a:gd name="connsiteX3" fmla="*/ 0 w 1375551"/>
              <a:gd name="connsiteY3" fmla="*/ 5147552 h 5153007"/>
              <a:gd name="connsiteX4" fmla="*/ 708538 w 1375551"/>
              <a:gd name="connsiteY4" fmla="*/ 2048 h 5153007"/>
              <a:gd name="connsiteX0" fmla="*/ 848388 w 1375551"/>
              <a:gd name="connsiteY0" fmla="*/ 2048 h 5153007"/>
              <a:gd name="connsiteX1" fmla="*/ 663497 w 1375551"/>
              <a:gd name="connsiteY1" fmla="*/ 0 h 5153007"/>
              <a:gd name="connsiteX2" fmla="*/ 605168 w 1375551"/>
              <a:gd name="connsiteY2" fmla="*/ 5153007 h 5153007"/>
              <a:gd name="connsiteX3" fmla="*/ 0 w 1375551"/>
              <a:gd name="connsiteY3" fmla="*/ 5147552 h 5153007"/>
              <a:gd name="connsiteX4" fmla="*/ 848388 w 1375551"/>
              <a:gd name="connsiteY4" fmla="*/ 2048 h 5153007"/>
              <a:gd name="connsiteX0" fmla="*/ 848388 w 1353486"/>
              <a:gd name="connsiteY0" fmla="*/ 2048 h 5153007"/>
              <a:gd name="connsiteX1" fmla="*/ 598951 w 1353486"/>
              <a:gd name="connsiteY1" fmla="*/ 0 h 5153007"/>
              <a:gd name="connsiteX2" fmla="*/ 605168 w 1353486"/>
              <a:gd name="connsiteY2" fmla="*/ 5153007 h 5153007"/>
              <a:gd name="connsiteX3" fmla="*/ 0 w 1353486"/>
              <a:gd name="connsiteY3" fmla="*/ 5147552 h 5153007"/>
              <a:gd name="connsiteX4" fmla="*/ 848388 w 1353486"/>
              <a:gd name="connsiteY4" fmla="*/ 2048 h 5153007"/>
              <a:gd name="connsiteX0" fmla="*/ 848388 w 1577804"/>
              <a:gd name="connsiteY0" fmla="*/ 0 h 5150959"/>
              <a:gd name="connsiteX1" fmla="*/ 1136833 w 1577804"/>
              <a:gd name="connsiteY1" fmla="*/ 51740 h 5150959"/>
              <a:gd name="connsiteX2" fmla="*/ 605168 w 1577804"/>
              <a:gd name="connsiteY2" fmla="*/ 5150959 h 5150959"/>
              <a:gd name="connsiteX3" fmla="*/ 0 w 1577804"/>
              <a:gd name="connsiteY3" fmla="*/ 5145504 h 5150959"/>
              <a:gd name="connsiteX4" fmla="*/ 848388 w 1577804"/>
              <a:gd name="connsiteY4" fmla="*/ 0 h 5150959"/>
              <a:gd name="connsiteX0" fmla="*/ 681644 w 1577804"/>
              <a:gd name="connsiteY0" fmla="*/ 0 h 5145580"/>
              <a:gd name="connsiteX1" fmla="*/ 1136833 w 1577804"/>
              <a:gd name="connsiteY1" fmla="*/ 46361 h 5145580"/>
              <a:gd name="connsiteX2" fmla="*/ 605168 w 1577804"/>
              <a:gd name="connsiteY2" fmla="*/ 5145580 h 5145580"/>
              <a:gd name="connsiteX3" fmla="*/ 0 w 1577804"/>
              <a:gd name="connsiteY3" fmla="*/ 5140125 h 5145580"/>
              <a:gd name="connsiteX4" fmla="*/ 681644 w 1577804"/>
              <a:gd name="connsiteY4" fmla="*/ 0 h 5145580"/>
              <a:gd name="connsiteX0" fmla="*/ 681644 w 1577804"/>
              <a:gd name="connsiteY0" fmla="*/ 0 h 5145580"/>
              <a:gd name="connsiteX1" fmla="*/ 1136833 w 1577804"/>
              <a:gd name="connsiteY1" fmla="*/ 46361 h 5145580"/>
              <a:gd name="connsiteX2" fmla="*/ 605168 w 1577804"/>
              <a:gd name="connsiteY2" fmla="*/ 5145580 h 5145580"/>
              <a:gd name="connsiteX3" fmla="*/ 0 w 1577804"/>
              <a:gd name="connsiteY3" fmla="*/ 5140125 h 5145580"/>
              <a:gd name="connsiteX4" fmla="*/ 681644 w 1577804"/>
              <a:gd name="connsiteY4" fmla="*/ 0 h 5145580"/>
              <a:gd name="connsiteX0" fmla="*/ 675205 w 1571365"/>
              <a:gd name="connsiteY0" fmla="*/ 0 h 5145580"/>
              <a:gd name="connsiteX1" fmla="*/ 1130394 w 1571365"/>
              <a:gd name="connsiteY1" fmla="*/ 46361 h 5145580"/>
              <a:gd name="connsiteX2" fmla="*/ 598729 w 1571365"/>
              <a:gd name="connsiteY2" fmla="*/ 5145580 h 5145580"/>
              <a:gd name="connsiteX3" fmla="*/ 0 w 1571365"/>
              <a:gd name="connsiteY3" fmla="*/ 5140125 h 5145580"/>
              <a:gd name="connsiteX4" fmla="*/ 675205 w 1571365"/>
              <a:gd name="connsiteY4" fmla="*/ 0 h 5145580"/>
              <a:gd name="connsiteX0" fmla="*/ 681645 w 1577805"/>
              <a:gd name="connsiteY0" fmla="*/ 0 h 5145580"/>
              <a:gd name="connsiteX1" fmla="*/ 1136834 w 1577805"/>
              <a:gd name="connsiteY1" fmla="*/ 46361 h 5145580"/>
              <a:gd name="connsiteX2" fmla="*/ 605169 w 1577805"/>
              <a:gd name="connsiteY2" fmla="*/ 5145580 h 5145580"/>
              <a:gd name="connsiteX3" fmla="*/ 0 w 1577805"/>
              <a:gd name="connsiteY3" fmla="*/ 5140125 h 5145580"/>
              <a:gd name="connsiteX4" fmla="*/ 681645 w 1577805"/>
              <a:gd name="connsiteY4" fmla="*/ 0 h 5145580"/>
              <a:gd name="connsiteX0" fmla="*/ 681645 w 1399933"/>
              <a:gd name="connsiteY0" fmla="*/ 0 h 5145580"/>
              <a:gd name="connsiteX1" fmla="*/ 731150 w 1399933"/>
              <a:gd name="connsiteY1" fmla="*/ 1285 h 5145580"/>
              <a:gd name="connsiteX2" fmla="*/ 605169 w 1399933"/>
              <a:gd name="connsiteY2" fmla="*/ 5145580 h 5145580"/>
              <a:gd name="connsiteX3" fmla="*/ 0 w 1399933"/>
              <a:gd name="connsiteY3" fmla="*/ 5140125 h 5145580"/>
              <a:gd name="connsiteX4" fmla="*/ 681645 w 1399933"/>
              <a:gd name="connsiteY4" fmla="*/ 0 h 5145580"/>
              <a:gd name="connsiteX0" fmla="*/ 681645 w 1399933"/>
              <a:gd name="connsiteY0" fmla="*/ 0 h 5145580"/>
              <a:gd name="connsiteX1" fmla="*/ 731150 w 1399933"/>
              <a:gd name="connsiteY1" fmla="*/ 1285 h 5145580"/>
              <a:gd name="connsiteX2" fmla="*/ 605169 w 1399933"/>
              <a:gd name="connsiteY2" fmla="*/ 5145580 h 5145580"/>
              <a:gd name="connsiteX3" fmla="*/ 0 w 1399933"/>
              <a:gd name="connsiteY3" fmla="*/ 5140125 h 5145580"/>
              <a:gd name="connsiteX4" fmla="*/ 681645 w 1399933"/>
              <a:gd name="connsiteY4" fmla="*/ 0 h 5145580"/>
              <a:gd name="connsiteX0" fmla="*/ 681645 w 1386537"/>
              <a:gd name="connsiteY0" fmla="*/ 0 h 5145580"/>
              <a:gd name="connsiteX1" fmla="*/ 731150 w 1386537"/>
              <a:gd name="connsiteY1" fmla="*/ 1285 h 5145580"/>
              <a:gd name="connsiteX2" fmla="*/ 605169 w 1386537"/>
              <a:gd name="connsiteY2" fmla="*/ 5145580 h 5145580"/>
              <a:gd name="connsiteX3" fmla="*/ 0 w 1386537"/>
              <a:gd name="connsiteY3" fmla="*/ 5140125 h 5145580"/>
              <a:gd name="connsiteX4" fmla="*/ 681645 w 1386537"/>
              <a:gd name="connsiteY4" fmla="*/ 0 h 5145580"/>
              <a:gd name="connsiteX0" fmla="*/ 681645 w 1378704"/>
              <a:gd name="connsiteY0" fmla="*/ 9644 h 5155224"/>
              <a:gd name="connsiteX1" fmla="*/ 709292 w 1378704"/>
              <a:gd name="connsiteY1" fmla="*/ 0 h 5155224"/>
              <a:gd name="connsiteX2" fmla="*/ 605169 w 1378704"/>
              <a:gd name="connsiteY2" fmla="*/ 5155224 h 5155224"/>
              <a:gd name="connsiteX3" fmla="*/ 0 w 1378704"/>
              <a:gd name="connsiteY3" fmla="*/ 5149769 h 5155224"/>
              <a:gd name="connsiteX4" fmla="*/ 681645 w 1378704"/>
              <a:gd name="connsiteY4" fmla="*/ 9644 h 5155224"/>
              <a:gd name="connsiteX0" fmla="*/ 681645 w 1378704"/>
              <a:gd name="connsiteY0" fmla="*/ 2358 h 5147938"/>
              <a:gd name="connsiteX1" fmla="*/ 709292 w 1378704"/>
              <a:gd name="connsiteY1" fmla="*/ 0 h 5147938"/>
              <a:gd name="connsiteX2" fmla="*/ 605169 w 1378704"/>
              <a:gd name="connsiteY2" fmla="*/ 5147938 h 5147938"/>
              <a:gd name="connsiteX3" fmla="*/ 0 w 1378704"/>
              <a:gd name="connsiteY3" fmla="*/ 5142483 h 5147938"/>
              <a:gd name="connsiteX4" fmla="*/ 681645 w 1378704"/>
              <a:gd name="connsiteY4" fmla="*/ 2358 h 5147938"/>
              <a:gd name="connsiteX0" fmla="*/ 681645 w 1394746"/>
              <a:gd name="connsiteY0" fmla="*/ 2358 h 5147938"/>
              <a:gd name="connsiteX1" fmla="*/ 709292 w 1394746"/>
              <a:gd name="connsiteY1" fmla="*/ 0 h 5147938"/>
              <a:gd name="connsiteX2" fmla="*/ 605169 w 1394746"/>
              <a:gd name="connsiteY2" fmla="*/ 5147938 h 5147938"/>
              <a:gd name="connsiteX3" fmla="*/ 0 w 1394746"/>
              <a:gd name="connsiteY3" fmla="*/ 5142483 h 5147938"/>
              <a:gd name="connsiteX4" fmla="*/ 681645 w 1394746"/>
              <a:gd name="connsiteY4" fmla="*/ 2358 h 5147938"/>
              <a:gd name="connsiteX0" fmla="*/ 678002 w 1394746"/>
              <a:gd name="connsiteY0" fmla="*/ 2358 h 5147938"/>
              <a:gd name="connsiteX1" fmla="*/ 709292 w 1394746"/>
              <a:gd name="connsiteY1" fmla="*/ 0 h 5147938"/>
              <a:gd name="connsiteX2" fmla="*/ 605169 w 1394746"/>
              <a:gd name="connsiteY2" fmla="*/ 5147938 h 5147938"/>
              <a:gd name="connsiteX3" fmla="*/ 0 w 1394746"/>
              <a:gd name="connsiteY3" fmla="*/ 5142483 h 5147938"/>
              <a:gd name="connsiteX4" fmla="*/ 678002 w 1394746"/>
              <a:gd name="connsiteY4" fmla="*/ 2358 h 514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4746" h="5147938">
                <a:moveTo>
                  <a:pt x="678002" y="2358"/>
                </a:moveTo>
                <a:cubicBezTo>
                  <a:pt x="660202" y="4684"/>
                  <a:pt x="729140" y="4379"/>
                  <a:pt x="709292" y="0"/>
                </a:cubicBezTo>
                <a:cubicBezTo>
                  <a:pt x="1164073" y="792664"/>
                  <a:pt x="2044121" y="3295264"/>
                  <a:pt x="605169" y="5147938"/>
                </a:cubicBezTo>
                <a:lnTo>
                  <a:pt x="0" y="5142483"/>
                </a:lnTo>
                <a:cubicBezTo>
                  <a:pt x="1286717" y="3715598"/>
                  <a:pt x="1489690" y="1855467"/>
                  <a:pt x="678002" y="2358"/>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dirty="0"/>
          </a:p>
        </p:txBody>
      </p:sp>
      <p:sp>
        <p:nvSpPr>
          <p:cNvPr id="2" name="자유형: 도형 1">
            <a:extLst>
              <a:ext uri="{FF2B5EF4-FFF2-40B4-BE49-F238E27FC236}">
                <a16:creationId xmlns:a16="http://schemas.microsoft.com/office/drawing/2014/main" id="{211C3F06-D6FC-4C75-A071-26658C2B36EB}"/>
              </a:ext>
            </a:extLst>
          </p:cNvPr>
          <p:cNvSpPr/>
          <p:nvPr userDrawn="1"/>
        </p:nvSpPr>
        <p:spPr>
          <a:xfrm>
            <a:off x="3470022" y="-4713"/>
            <a:ext cx="1527735" cy="6873277"/>
          </a:xfrm>
          <a:custGeom>
            <a:avLst/>
            <a:gdLst>
              <a:gd name="connsiteX0" fmla="*/ 280657 w 280657"/>
              <a:gd name="connsiteY0" fmla="*/ 0 h 5169529"/>
              <a:gd name="connsiteX1" fmla="*/ 271604 w 280657"/>
              <a:gd name="connsiteY1" fmla="*/ 5169529 h 5169529"/>
              <a:gd name="connsiteX2" fmla="*/ 0 w 280657"/>
              <a:gd name="connsiteY2" fmla="*/ 5169529 h 5169529"/>
              <a:gd name="connsiteX3" fmla="*/ 280657 w 280657"/>
              <a:gd name="connsiteY3" fmla="*/ 0 h 5169529"/>
              <a:gd name="connsiteX0" fmla="*/ 280657 w 761272"/>
              <a:gd name="connsiteY0" fmla="*/ 0 h 5169529"/>
              <a:gd name="connsiteX1" fmla="*/ 271604 w 761272"/>
              <a:gd name="connsiteY1" fmla="*/ 5169529 h 5169529"/>
              <a:gd name="connsiteX2" fmla="*/ 0 w 761272"/>
              <a:gd name="connsiteY2" fmla="*/ 5169529 h 5169529"/>
              <a:gd name="connsiteX3" fmla="*/ 280657 w 761272"/>
              <a:gd name="connsiteY3" fmla="*/ 0 h 5169529"/>
              <a:gd name="connsiteX0" fmla="*/ 280657 w 761272"/>
              <a:gd name="connsiteY0" fmla="*/ 0 h 5169529"/>
              <a:gd name="connsiteX1" fmla="*/ 271604 w 761272"/>
              <a:gd name="connsiteY1" fmla="*/ 5169529 h 5169529"/>
              <a:gd name="connsiteX2" fmla="*/ 0 w 761272"/>
              <a:gd name="connsiteY2" fmla="*/ 5169529 h 5169529"/>
              <a:gd name="connsiteX3" fmla="*/ 280657 w 761272"/>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280657 w 1065906"/>
              <a:gd name="connsiteY0" fmla="*/ 0 h 5169529"/>
              <a:gd name="connsiteX1" fmla="*/ 271604 w 1065906"/>
              <a:gd name="connsiteY1" fmla="*/ 5169529 h 5169529"/>
              <a:gd name="connsiteX2" fmla="*/ 0 w 1065906"/>
              <a:gd name="connsiteY2" fmla="*/ 5169529 h 5169529"/>
              <a:gd name="connsiteX3" fmla="*/ 280657 w 1065906"/>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1087008"/>
              <a:gd name="connsiteY0" fmla="*/ 0 h 5169529"/>
              <a:gd name="connsiteX1" fmla="*/ 292706 w 1087008"/>
              <a:gd name="connsiteY1" fmla="*/ 5169529 h 5169529"/>
              <a:gd name="connsiteX2" fmla="*/ 0 w 1087008"/>
              <a:gd name="connsiteY2" fmla="*/ 5169529 h 5169529"/>
              <a:gd name="connsiteX3" fmla="*/ 301759 w 1087008"/>
              <a:gd name="connsiteY3" fmla="*/ 0 h 5169529"/>
              <a:gd name="connsiteX0" fmla="*/ 301759 w 981021"/>
              <a:gd name="connsiteY0" fmla="*/ 0 h 5169529"/>
              <a:gd name="connsiteX1" fmla="*/ 292706 w 981021"/>
              <a:gd name="connsiteY1" fmla="*/ 5169529 h 5169529"/>
              <a:gd name="connsiteX2" fmla="*/ 0 w 981021"/>
              <a:gd name="connsiteY2" fmla="*/ 5169529 h 5169529"/>
              <a:gd name="connsiteX3" fmla="*/ 301759 w 981021"/>
              <a:gd name="connsiteY3" fmla="*/ 0 h 5169529"/>
              <a:gd name="connsiteX0" fmla="*/ 301759 w 918930"/>
              <a:gd name="connsiteY0" fmla="*/ 0 h 5169529"/>
              <a:gd name="connsiteX1" fmla="*/ 292706 w 918930"/>
              <a:gd name="connsiteY1" fmla="*/ 5169529 h 5169529"/>
              <a:gd name="connsiteX2" fmla="*/ 0 w 918930"/>
              <a:gd name="connsiteY2" fmla="*/ 5169529 h 5169529"/>
              <a:gd name="connsiteX3" fmla="*/ 301759 w 918930"/>
              <a:gd name="connsiteY3" fmla="*/ 0 h 5169529"/>
              <a:gd name="connsiteX0" fmla="*/ 301759 w 1078980"/>
              <a:gd name="connsiteY0" fmla="*/ 0 h 5169529"/>
              <a:gd name="connsiteX1" fmla="*/ 292706 w 1078980"/>
              <a:gd name="connsiteY1" fmla="*/ 5169529 h 5169529"/>
              <a:gd name="connsiteX2" fmla="*/ 0 w 1078980"/>
              <a:gd name="connsiteY2" fmla="*/ 5169529 h 5169529"/>
              <a:gd name="connsiteX3" fmla="*/ 301759 w 1078980"/>
              <a:gd name="connsiteY3" fmla="*/ 0 h 5169529"/>
              <a:gd name="connsiteX0" fmla="*/ 301759 w 1084328"/>
              <a:gd name="connsiteY0" fmla="*/ 0 h 5169529"/>
              <a:gd name="connsiteX1" fmla="*/ 292706 w 1084328"/>
              <a:gd name="connsiteY1" fmla="*/ 5169529 h 5169529"/>
              <a:gd name="connsiteX2" fmla="*/ 0 w 1084328"/>
              <a:gd name="connsiteY2" fmla="*/ 5169529 h 5169529"/>
              <a:gd name="connsiteX3" fmla="*/ 301759 w 1084328"/>
              <a:gd name="connsiteY3" fmla="*/ 0 h 5169529"/>
              <a:gd name="connsiteX0" fmla="*/ 301759 w 1086927"/>
              <a:gd name="connsiteY0" fmla="*/ 0 h 5169529"/>
              <a:gd name="connsiteX1" fmla="*/ 292706 w 1086927"/>
              <a:gd name="connsiteY1" fmla="*/ 5169529 h 5169529"/>
              <a:gd name="connsiteX2" fmla="*/ 0 w 1086927"/>
              <a:gd name="connsiteY2" fmla="*/ 5169529 h 5169529"/>
              <a:gd name="connsiteX3" fmla="*/ 301759 w 1086927"/>
              <a:gd name="connsiteY3" fmla="*/ 0 h 5169529"/>
              <a:gd name="connsiteX0" fmla="*/ 301759 w 1076561"/>
              <a:gd name="connsiteY0" fmla="*/ 0 h 5169529"/>
              <a:gd name="connsiteX1" fmla="*/ 292706 w 1076561"/>
              <a:gd name="connsiteY1" fmla="*/ 5169529 h 5169529"/>
              <a:gd name="connsiteX2" fmla="*/ 0 w 1076561"/>
              <a:gd name="connsiteY2" fmla="*/ 5169529 h 5169529"/>
              <a:gd name="connsiteX3" fmla="*/ 301759 w 1076561"/>
              <a:gd name="connsiteY3" fmla="*/ 0 h 5169529"/>
              <a:gd name="connsiteX0" fmla="*/ 301759 w 1094749"/>
              <a:gd name="connsiteY0" fmla="*/ 0 h 5169529"/>
              <a:gd name="connsiteX1" fmla="*/ 292706 w 1094749"/>
              <a:gd name="connsiteY1" fmla="*/ 5169529 h 5169529"/>
              <a:gd name="connsiteX2" fmla="*/ 0 w 1094749"/>
              <a:gd name="connsiteY2" fmla="*/ 5169529 h 5169529"/>
              <a:gd name="connsiteX3" fmla="*/ 301759 w 1094749"/>
              <a:gd name="connsiteY3" fmla="*/ 0 h 5169529"/>
              <a:gd name="connsiteX0" fmla="*/ 301759 w 1084328"/>
              <a:gd name="connsiteY0" fmla="*/ 0 h 5169529"/>
              <a:gd name="connsiteX1" fmla="*/ 292706 w 1084328"/>
              <a:gd name="connsiteY1" fmla="*/ 5169529 h 5169529"/>
              <a:gd name="connsiteX2" fmla="*/ 0 w 1084328"/>
              <a:gd name="connsiteY2" fmla="*/ 5169529 h 5169529"/>
              <a:gd name="connsiteX3" fmla="*/ 301759 w 1084328"/>
              <a:gd name="connsiteY3" fmla="*/ 0 h 5169529"/>
              <a:gd name="connsiteX0" fmla="*/ 301759 w 1097769"/>
              <a:gd name="connsiteY0" fmla="*/ 0 h 5169529"/>
              <a:gd name="connsiteX1" fmla="*/ 292706 w 1097769"/>
              <a:gd name="connsiteY1" fmla="*/ 5169529 h 5169529"/>
              <a:gd name="connsiteX2" fmla="*/ 0 w 1097769"/>
              <a:gd name="connsiteY2" fmla="*/ 5169529 h 5169529"/>
              <a:gd name="connsiteX3" fmla="*/ 301759 w 1097769"/>
              <a:gd name="connsiteY3" fmla="*/ 0 h 5169529"/>
              <a:gd name="connsiteX0" fmla="*/ 301759 w 1081652"/>
              <a:gd name="connsiteY0" fmla="*/ 0 h 5169529"/>
              <a:gd name="connsiteX1" fmla="*/ 292706 w 1081652"/>
              <a:gd name="connsiteY1" fmla="*/ 5169529 h 5169529"/>
              <a:gd name="connsiteX2" fmla="*/ 0 w 1081652"/>
              <a:gd name="connsiteY2" fmla="*/ 5169529 h 5169529"/>
              <a:gd name="connsiteX3" fmla="*/ 301759 w 1081652"/>
              <a:gd name="connsiteY3" fmla="*/ 0 h 5169529"/>
              <a:gd name="connsiteX0" fmla="*/ 301759 w 1049879"/>
              <a:gd name="connsiteY0" fmla="*/ 0 h 5169529"/>
              <a:gd name="connsiteX1" fmla="*/ 292706 w 1049879"/>
              <a:gd name="connsiteY1" fmla="*/ 5169529 h 5169529"/>
              <a:gd name="connsiteX2" fmla="*/ 0 w 1049879"/>
              <a:gd name="connsiteY2" fmla="*/ 5169529 h 5169529"/>
              <a:gd name="connsiteX3" fmla="*/ 301759 w 1049879"/>
              <a:gd name="connsiteY3" fmla="*/ 0 h 5169529"/>
              <a:gd name="connsiteX0" fmla="*/ 301759 w 1034244"/>
              <a:gd name="connsiteY0" fmla="*/ 0 h 5169529"/>
              <a:gd name="connsiteX1" fmla="*/ 292706 w 1034244"/>
              <a:gd name="connsiteY1" fmla="*/ 5169529 h 5169529"/>
              <a:gd name="connsiteX2" fmla="*/ 0 w 1034244"/>
              <a:gd name="connsiteY2" fmla="*/ 5169529 h 5169529"/>
              <a:gd name="connsiteX3" fmla="*/ 301759 w 1034244"/>
              <a:gd name="connsiteY3" fmla="*/ 0 h 5169529"/>
              <a:gd name="connsiteX0" fmla="*/ 301759 w 1034244"/>
              <a:gd name="connsiteY0" fmla="*/ 0 h 5169529"/>
              <a:gd name="connsiteX1" fmla="*/ 292706 w 1034244"/>
              <a:gd name="connsiteY1" fmla="*/ 5169529 h 5169529"/>
              <a:gd name="connsiteX2" fmla="*/ 0 w 1034244"/>
              <a:gd name="connsiteY2" fmla="*/ 5169529 h 5169529"/>
              <a:gd name="connsiteX3" fmla="*/ 301759 w 1034244"/>
              <a:gd name="connsiteY3" fmla="*/ 0 h 5169529"/>
              <a:gd name="connsiteX0" fmla="*/ 301759 w 1030828"/>
              <a:gd name="connsiteY0" fmla="*/ 0 h 5169529"/>
              <a:gd name="connsiteX1" fmla="*/ 285672 w 1030828"/>
              <a:gd name="connsiteY1" fmla="*/ 5169529 h 5169529"/>
              <a:gd name="connsiteX2" fmla="*/ 0 w 1030828"/>
              <a:gd name="connsiteY2" fmla="*/ 5169529 h 5169529"/>
              <a:gd name="connsiteX3" fmla="*/ 301759 w 1030828"/>
              <a:gd name="connsiteY3" fmla="*/ 0 h 5169529"/>
              <a:gd name="connsiteX0" fmla="*/ 301759 w 1046406"/>
              <a:gd name="connsiteY0" fmla="*/ 0 h 5169529"/>
              <a:gd name="connsiteX1" fmla="*/ 285672 w 1046406"/>
              <a:gd name="connsiteY1" fmla="*/ 5169529 h 5169529"/>
              <a:gd name="connsiteX2" fmla="*/ 0 w 1046406"/>
              <a:gd name="connsiteY2" fmla="*/ 5169529 h 5169529"/>
              <a:gd name="connsiteX3" fmla="*/ 301759 w 1046406"/>
              <a:gd name="connsiteY3" fmla="*/ 0 h 5169529"/>
              <a:gd name="connsiteX0" fmla="*/ 319549 w 1055493"/>
              <a:gd name="connsiteY0" fmla="*/ 0 h 5137507"/>
              <a:gd name="connsiteX1" fmla="*/ 285672 w 1055493"/>
              <a:gd name="connsiteY1" fmla="*/ 5137507 h 5137507"/>
              <a:gd name="connsiteX2" fmla="*/ 0 w 1055493"/>
              <a:gd name="connsiteY2" fmla="*/ 5137507 h 5137507"/>
              <a:gd name="connsiteX3" fmla="*/ 319549 w 1055493"/>
              <a:gd name="connsiteY3" fmla="*/ 0 h 5137507"/>
              <a:gd name="connsiteX0" fmla="*/ 319549 w 1055493"/>
              <a:gd name="connsiteY0" fmla="*/ 0 h 5155297"/>
              <a:gd name="connsiteX1" fmla="*/ 285672 w 1055493"/>
              <a:gd name="connsiteY1" fmla="*/ 5155297 h 5155297"/>
              <a:gd name="connsiteX2" fmla="*/ 0 w 1055493"/>
              <a:gd name="connsiteY2" fmla="*/ 5155297 h 5155297"/>
              <a:gd name="connsiteX3" fmla="*/ 319549 w 1055493"/>
              <a:gd name="connsiteY3" fmla="*/ 0 h 5155297"/>
              <a:gd name="connsiteX0" fmla="*/ 319549 w 1054135"/>
              <a:gd name="connsiteY0" fmla="*/ 0 h 5155297"/>
              <a:gd name="connsiteX1" fmla="*/ 285672 w 1054135"/>
              <a:gd name="connsiteY1" fmla="*/ 5155297 h 5155297"/>
              <a:gd name="connsiteX2" fmla="*/ 0 w 1054135"/>
              <a:gd name="connsiteY2" fmla="*/ 5155297 h 5155297"/>
              <a:gd name="connsiteX3" fmla="*/ 319549 w 1054135"/>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52777"/>
              <a:gd name="connsiteY0" fmla="*/ 0 h 5155297"/>
              <a:gd name="connsiteX1" fmla="*/ 285672 w 1052777"/>
              <a:gd name="connsiteY1" fmla="*/ 5155297 h 5155297"/>
              <a:gd name="connsiteX2" fmla="*/ 0 w 1052777"/>
              <a:gd name="connsiteY2" fmla="*/ 5155297 h 5155297"/>
              <a:gd name="connsiteX3" fmla="*/ 319549 w 1052777"/>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9549 w 1037922"/>
              <a:gd name="connsiteY0" fmla="*/ 0 h 5155297"/>
              <a:gd name="connsiteX1" fmla="*/ 285672 w 1037922"/>
              <a:gd name="connsiteY1" fmla="*/ 5155297 h 5155297"/>
              <a:gd name="connsiteX2" fmla="*/ 0 w 1037922"/>
              <a:gd name="connsiteY2" fmla="*/ 5155297 h 5155297"/>
              <a:gd name="connsiteX3" fmla="*/ 319549 w 1037922"/>
              <a:gd name="connsiteY3" fmla="*/ 0 h 5155297"/>
              <a:gd name="connsiteX0" fmla="*/ 314686 w 1035467"/>
              <a:gd name="connsiteY0" fmla="*/ 0 h 5160160"/>
              <a:gd name="connsiteX1" fmla="*/ 285672 w 1035467"/>
              <a:gd name="connsiteY1" fmla="*/ 5160160 h 5160160"/>
              <a:gd name="connsiteX2" fmla="*/ 0 w 1035467"/>
              <a:gd name="connsiteY2" fmla="*/ 5160160 h 5160160"/>
              <a:gd name="connsiteX3" fmla="*/ 314686 w 1035467"/>
              <a:gd name="connsiteY3" fmla="*/ 0 h 5160160"/>
              <a:gd name="connsiteX0" fmla="*/ 314686 w 1042817"/>
              <a:gd name="connsiteY0" fmla="*/ 0 h 5160160"/>
              <a:gd name="connsiteX1" fmla="*/ 285672 w 1042817"/>
              <a:gd name="connsiteY1" fmla="*/ 5160160 h 5160160"/>
              <a:gd name="connsiteX2" fmla="*/ 0 w 1042817"/>
              <a:gd name="connsiteY2" fmla="*/ 5160160 h 5160160"/>
              <a:gd name="connsiteX3" fmla="*/ 314686 w 1042817"/>
              <a:gd name="connsiteY3" fmla="*/ 0 h 5160160"/>
              <a:gd name="connsiteX0" fmla="*/ 291826 w 1031317"/>
              <a:gd name="connsiteY0" fmla="*/ 0 h 5153629"/>
              <a:gd name="connsiteX1" fmla="*/ 285672 w 1031317"/>
              <a:gd name="connsiteY1" fmla="*/ 5153629 h 5153629"/>
              <a:gd name="connsiteX2" fmla="*/ 0 w 1031317"/>
              <a:gd name="connsiteY2" fmla="*/ 5153629 h 5153629"/>
              <a:gd name="connsiteX3" fmla="*/ 291826 w 1031317"/>
              <a:gd name="connsiteY3" fmla="*/ 0 h 5153629"/>
              <a:gd name="connsiteX0" fmla="*/ 291826 w 1067180"/>
              <a:gd name="connsiteY0" fmla="*/ 0 h 5153629"/>
              <a:gd name="connsiteX1" fmla="*/ 285672 w 1067180"/>
              <a:gd name="connsiteY1" fmla="*/ 5153629 h 5153629"/>
              <a:gd name="connsiteX2" fmla="*/ 0 w 1067180"/>
              <a:gd name="connsiteY2" fmla="*/ 5153629 h 5153629"/>
              <a:gd name="connsiteX3" fmla="*/ 291826 w 1067180"/>
              <a:gd name="connsiteY3" fmla="*/ 0 h 5153629"/>
              <a:gd name="connsiteX0" fmla="*/ 291826 w 1067180"/>
              <a:gd name="connsiteY0" fmla="*/ 0 h 5153629"/>
              <a:gd name="connsiteX1" fmla="*/ 285672 w 1067180"/>
              <a:gd name="connsiteY1" fmla="*/ 5153629 h 5153629"/>
              <a:gd name="connsiteX2" fmla="*/ 0 w 1067180"/>
              <a:gd name="connsiteY2" fmla="*/ 5153629 h 5153629"/>
              <a:gd name="connsiteX3" fmla="*/ 291826 w 1067180"/>
              <a:gd name="connsiteY3" fmla="*/ 0 h 5153629"/>
              <a:gd name="connsiteX0" fmla="*/ 288560 w 1065497"/>
              <a:gd name="connsiteY0" fmla="*/ 0 h 5147098"/>
              <a:gd name="connsiteX1" fmla="*/ 285672 w 1065497"/>
              <a:gd name="connsiteY1" fmla="*/ 5147098 h 5147098"/>
              <a:gd name="connsiteX2" fmla="*/ 0 w 1065497"/>
              <a:gd name="connsiteY2" fmla="*/ 5147098 h 5147098"/>
              <a:gd name="connsiteX3" fmla="*/ 288560 w 1065497"/>
              <a:gd name="connsiteY3" fmla="*/ 0 h 5147098"/>
              <a:gd name="connsiteX0" fmla="*/ 288560 w 1096906"/>
              <a:gd name="connsiteY0" fmla="*/ 0 h 5147098"/>
              <a:gd name="connsiteX1" fmla="*/ 285672 w 1096906"/>
              <a:gd name="connsiteY1" fmla="*/ 5147098 h 5147098"/>
              <a:gd name="connsiteX2" fmla="*/ 0 w 1096906"/>
              <a:gd name="connsiteY2" fmla="*/ 5147098 h 5147098"/>
              <a:gd name="connsiteX3" fmla="*/ 288560 w 1096906"/>
              <a:gd name="connsiteY3" fmla="*/ 0 h 5147098"/>
              <a:gd name="connsiteX0" fmla="*/ 288560 w 1096906"/>
              <a:gd name="connsiteY0" fmla="*/ 0 h 5147098"/>
              <a:gd name="connsiteX1" fmla="*/ 285672 w 1096906"/>
              <a:gd name="connsiteY1" fmla="*/ 5147098 h 5147098"/>
              <a:gd name="connsiteX2" fmla="*/ 0 w 1096906"/>
              <a:gd name="connsiteY2" fmla="*/ 5147098 h 5147098"/>
              <a:gd name="connsiteX3" fmla="*/ 288560 w 1096906"/>
              <a:gd name="connsiteY3" fmla="*/ 0 h 5147098"/>
              <a:gd name="connsiteX0" fmla="*/ 204061 w 1053504"/>
              <a:gd name="connsiteY0" fmla="*/ 0 h 5147098"/>
              <a:gd name="connsiteX1" fmla="*/ 285672 w 1053504"/>
              <a:gd name="connsiteY1" fmla="*/ 5147098 h 5147098"/>
              <a:gd name="connsiteX2" fmla="*/ 0 w 1053504"/>
              <a:gd name="connsiteY2" fmla="*/ 5147098 h 5147098"/>
              <a:gd name="connsiteX3" fmla="*/ 204061 w 1053504"/>
              <a:gd name="connsiteY3" fmla="*/ 0 h 5147098"/>
              <a:gd name="connsiteX0" fmla="*/ 242161 w 1091604"/>
              <a:gd name="connsiteY0" fmla="*/ 0 h 5147098"/>
              <a:gd name="connsiteX1" fmla="*/ 323772 w 1091604"/>
              <a:gd name="connsiteY1" fmla="*/ 5147098 h 5147098"/>
              <a:gd name="connsiteX2" fmla="*/ 0 w 1091604"/>
              <a:gd name="connsiteY2" fmla="*/ 5147098 h 5147098"/>
              <a:gd name="connsiteX3" fmla="*/ 242161 w 1091604"/>
              <a:gd name="connsiteY3" fmla="*/ 0 h 5147098"/>
              <a:gd name="connsiteX0" fmla="*/ 242161 w 1091604"/>
              <a:gd name="connsiteY0" fmla="*/ 0 h 5147098"/>
              <a:gd name="connsiteX1" fmla="*/ 323772 w 1091604"/>
              <a:gd name="connsiteY1" fmla="*/ 5147098 h 5147098"/>
              <a:gd name="connsiteX2" fmla="*/ 0 w 1091604"/>
              <a:gd name="connsiteY2" fmla="*/ 5147098 h 5147098"/>
              <a:gd name="connsiteX3" fmla="*/ 242161 w 1091604"/>
              <a:gd name="connsiteY3" fmla="*/ 0 h 5147098"/>
              <a:gd name="connsiteX0" fmla="*/ 242161 w 1091604"/>
              <a:gd name="connsiteY0" fmla="*/ 0 h 5147098"/>
              <a:gd name="connsiteX1" fmla="*/ 323772 w 1091604"/>
              <a:gd name="connsiteY1" fmla="*/ 5147098 h 5147098"/>
              <a:gd name="connsiteX2" fmla="*/ 0 w 1091604"/>
              <a:gd name="connsiteY2" fmla="*/ 5147098 h 5147098"/>
              <a:gd name="connsiteX3" fmla="*/ 242161 w 1091604"/>
              <a:gd name="connsiteY3" fmla="*/ 0 h 5147098"/>
              <a:gd name="connsiteX0" fmla="*/ 346963 w 1145801"/>
              <a:gd name="connsiteY0" fmla="*/ 0 h 5154958"/>
              <a:gd name="connsiteX1" fmla="*/ 323772 w 1145801"/>
              <a:gd name="connsiteY1" fmla="*/ 5154958 h 5154958"/>
              <a:gd name="connsiteX2" fmla="*/ 0 w 1145801"/>
              <a:gd name="connsiteY2" fmla="*/ 5154958 h 5154958"/>
              <a:gd name="connsiteX3" fmla="*/ 346963 w 1145801"/>
              <a:gd name="connsiteY3" fmla="*/ 0 h 5154958"/>
            </a:gdLst>
            <a:ahLst/>
            <a:cxnLst>
              <a:cxn ang="0">
                <a:pos x="connsiteX0" y="connsiteY0"/>
              </a:cxn>
              <a:cxn ang="0">
                <a:pos x="connsiteX1" y="connsiteY1"/>
              </a:cxn>
              <a:cxn ang="0">
                <a:pos x="connsiteX2" y="connsiteY2"/>
              </a:cxn>
              <a:cxn ang="0">
                <a:pos x="connsiteX3" y="connsiteY3"/>
              </a:cxn>
            </a:cxnLst>
            <a:rect l="l" t="t" r="r" b="b"/>
            <a:pathLst>
              <a:path w="1145801" h="5154958">
                <a:moveTo>
                  <a:pt x="346963" y="0"/>
                </a:moveTo>
                <a:cubicBezTo>
                  <a:pt x="1503833" y="1879282"/>
                  <a:pt x="1323265" y="3584062"/>
                  <a:pt x="323772" y="5154958"/>
                </a:cubicBezTo>
                <a:lnTo>
                  <a:pt x="0" y="5154958"/>
                </a:lnTo>
                <a:cubicBezTo>
                  <a:pt x="1140463" y="3599315"/>
                  <a:pt x="1290903" y="1893588"/>
                  <a:pt x="34696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Tree>
    <p:extLst>
      <p:ext uri="{BB962C8B-B14F-4D97-AF65-F5344CB8AC3E}">
        <p14:creationId xmlns:p14="http://schemas.microsoft.com/office/powerpoint/2010/main" val="2852526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11631"/>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879716"/>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521970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64638"/>
            <a:ext cx="12192000" cy="768085"/>
          </a:xfrm>
          <a:prstGeom prst="rect">
            <a:avLst/>
          </a:prstGeom>
        </p:spPr>
        <p:txBody>
          <a:bodyPr anchor="ctr"/>
          <a:lstStyle>
            <a:lvl1pPr marL="0" indent="0" algn="ctr">
              <a:buNone/>
              <a:defRPr sz="5333"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932723"/>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865936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p:cNvSpPr/>
          <p:nvPr userDrawn="1"/>
        </p:nvSpPr>
        <p:spPr>
          <a:xfrm>
            <a:off x="-2" y="1"/>
            <a:ext cx="10515465" cy="6868601"/>
          </a:xfrm>
          <a:custGeom>
            <a:avLst/>
            <a:gdLst>
              <a:gd name="connsiteX0" fmla="*/ 0 w 8244408"/>
              <a:gd name="connsiteY0" fmla="*/ 0 h 5143500"/>
              <a:gd name="connsiteX1" fmla="*/ 8244408 w 8244408"/>
              <a:gd name="connsiteY1" fmla="*/ 0 h 5143500"/>
              <a:gd name="connsiteX2" fmla="*/ 8244408 w 8244408"/>
              <a:gd name="connsiteY2" fmla="*/ 5143500 h 5143500"/>
              <a:gd name="connsiteX3" fmla="*/ 0 w 8244408"/>
              <a:gd name="connsiteY3" fmla="*/ 5143500 h 5143500"/>
              <a:gd name="connsiteX4" fmla="*/ 0 w 8244408"/>
              <a:gd name="connsiteY4" fmla="*/ 0 h 5143500"/>
              <a:gd name="connsiteX0" fmla="*/ 0 w 8244408"/>
              <a:gd name="connsiteY0" fmla="*/ 0 h 5143500"/>
              <a:gd name="connsiteX1" fmla="*/ 5779504 w 8244408"/>
              <a:gd name="connsiteY1" fmla="*/ 0 h 5143500"/>
              <a:gd name="connsiteX2" fmla="*/ 8244408 w 8244408"/>
              <a:gd name="connsiteY2" fmla="*/ 5143500 h 5143500"/>
              <a:gd name="connsiteX3" fmla="*/ 0 w 8244408"/>
              <a:gd name="connsiteY3" fmla="*/ 5143500 h 5143500"/>
              <a:gd name="connsiteX4" fmla="*/ 0 w 8244408"/>
              <a:gd name="connsiteY4" fmla="*/ 0 h 5143500"/>
              <a:gd name="connsiteX0" fmla="*/ 0 w 8069479"/>
              <a:gd name="connsiteY0" fmla="*/ 0 h 5143500"/>
              <a:gd name="connsiteX1" fmla="*/ 5779504 w 8069479"/>
              <a:gd name="connsiteY1" fmla="*/ 0 h 5143500"/>
              <a:gd name="connsiteX2" fmla="*/ 8069479 w 8069479"/>
              <a:gd name="connsiteY2" fmla="*/ 5143500 h 5143500"/>
              <a:gd name="connsiteX3" fmla="*/ 0 w 8069479"/>
              <a:gd name="connsiteY3" fmla="*/ 5143500 h 5143500"/>
              <a:gd name="connsiteX4" fmla="*/ 0 w 8069479"/>
              <a:gd name="connsiteY4" fmla="*/ 0 h 5143500"/>
              <a:gd name="connsiteX0" fmla="*/ 0 w 8013820"/>
              <a:gd name="connsiteY0" fmla="*/ 0 h 5143500"/>
              <a:gd name="connsiteX1" fmla="*/ 5779504 w 8013820"/>
              <a:gd name="connsiteY1" fmla="*/ 0 h 5143500"/>
              <a:gd name="connsiteX2" fmla="*/ 8013820 w 8013820"/>
              <a:gd name="connsiteY2" fmla="*/ 5143500 h 5143500"/>
              <a:gd name="connsiteX3" fmla="*/ 0 w 8013820"/>
              <a:gd name="connsiteY3" fmla="*/ 5143500 h 5143500"/>
              <a:gd name="connsiteX4" fmla="*/ 0 w 8013820"/>
              <a:gd name="connsiteY4" fmla="*/ 0 h 5143500"/>
              <a:gd name="connsiteX0" fmla="*/ 0 w 7966112"/>
              <a:gd name="connsiteY0" fmla="*/ 0 h 5143500"/>
              <a:gd name="connsiteX1" fmla="*/ 5779504 w 7966112"/>
              <a:gd name="connsiteY1" fmla="*/ 0 h 5143500"/>
              <a:gd name="connsiteX2" fmla="*/ 7966112 w 7966112"/>
              <a:gd name="connsiteY2" fmla="*/ 5143500 h 5143500"/>
              <a:gd name="connsiteX3" fmla="*/ 0 w 7966112"/>
              <a:gd name="connsiteY3" fmla="*/ 5143500 h 5143500"/>
              <a:gd name="connsiteX4" fmla="*/ 0 w 7966112"/>
              <a:gd name="connsiteY4" fmla="*/ 0 h 5143500"/>
              <a:gd name="connsiteX0" fmla="*/ 0 w 7942258"/>
              <a:gd name="connsiteY0" fmla="*/ 0 h 5143500"/>
              <a:gd name="connsiteX1" fmla="*/ 5779504 w 7942258"/>
              <a:gd name="connsiteY1" fmla="*/ 0 h 5143500"/>
              <a:gd name="connsiteX2" fmla="*/ 7942258 w 7942258"/>
              <a:gd name="connsiteY2" fmla="*/ 5143500 h 5143500"/>
              <a:gd name="connsiteX3" fmla="*/ 0 w 7942258"/>
              <a:gd name="connsiteY3" fmla="*/ 5143500 h 5143500"/>
              <a:gd name="connsiteX4" fmla="*/ 0 w 7942258"/>
              <a:gd name="connsiteY4" fmla="*/ 0 h 5143500"/>
              <a:gd name="connsiteX0" fmla="*/ 0 w 7886599"/>
              <a:gd name="connsiteY0" fmla="*/ 0 h 5151451"/>
              <a:gd name="connsiteX1" fmla="*/ 5779504 w 7886599"/>
              <a:gd name="connsiteY1" fmla="*/ 0 h 5151451"/>
              <a:gd name="connsiteX2" fmla="*/ 7886599 w 7886599"/>
              <a:gd name="connsiteY2" fmla="*/ 5151451 h 5151451"/>
              <a:gd name="connsiteX3" fmla="*/ 0 w 7886599"/>
              <a:gd name="connsiteY3" fmla="*/ 5143500 h 5151451"/>
              <a:gd name="connsiteX4" fmla="*/ 0 w 7886599"/>
              <a:gd name="connsiteY4" fmla="*/ 0 h 5151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6599" h="5151451">
                <a:moveTo>
                  <a:pt x="0" y="0"/>
                </a:moveTo>
                <a:lnTo>
                  <a:pt x="5779504" y="0"/>
                </a:lnTo>
                <a:lnTo>
                  <a:pt x="7886599" y="5151451"/>
                </a:lnTo>
                <a:lnTo>
                  <a:pt x="0" y="5143500"/>
                </a:lnTo>
                <a:lnTo>
                  <a:pt x="0" y="0"/>
                </a:lnTo>
                <a:close/>
              </a:path>
            </a:pathLst>
          </a:cu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ext Placeholder 9"/>
          <p:cNvSpPr>
            <a:spLocks noGrp="1"/>
          </p:cNvSpPr>
          <p:nvPr>
            <p:ph type="body" sz="quarter" idx="10" hasCustomPrompt="1"/>
          </p:nvPr>
        </p:nvSpPr>
        <p:spPr>
          <a:xfrm>
            <a:off x="623392" y="164638"/>
            <a:ext cx="11568608" cy="768085"/>
          </a:xfrm>
          <a:prstGeom prst="rect">
            <a:avLst/>
          </a:prstGeom>
        </p:spPr>
        <p:txBody>
          <a:bodyPr anchor="ctr"/>
          <a:lstStyle>
            <a:lvl1pPr marL="0" indent="0" algn="l">
              <a:buNone/>
              <a:defRPr sz="48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623392" y="932723"/>
            <a:ext cx="11568608" cy="384043"/>
          </a:xfrm>
          <a:prstGeom prst="rect">
            <a:avLst/>
          </a:prstGeom>
        </p:spPr>
        <p:txBody>
          <a:bodyPr anchor="ctr"/>
          <a:lstStyle>
            <a:lvl1pPr marL="0" indent="0" algn="l">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3019957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Images and Conten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00431"/>
            <a:ext cx="12192000" cy="768085"/>
          </a:xfrm>
          <a:prstGeom prst="rect">
            <a:avLst/>
          </a:prstGeom>
        </p:spPr>
        <p:txBody>
          <a:bodyPr anchor="ctr"/>
          <a:lstStyle>
            <a:lvl1pPr marL="0" indent="0" algn="ctr">
              <a:buNone/>
              <a:defRPr sz="4800" b="0" baseline="0">
                <a:solidFill>
                  <a:schemeClr val="tx1">
                    <a:lumMod val="75000"/>
                    <a:lumOff val="25000"/>
                  </a:schemeClr>
                </a:solidFill>
                <a:latin typeface="+mn-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868516"/>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Picture Placeholder 2"/>
          <p:cNvSpPr>
            <a:spLocks noGrp="1"/>
          </p:cNvSpPr>
          <p:nvPr>
            <p:ph type="pic" idx="1" hasCustomPrompt="1"/>
          </p:nvPr>
        </p:nvSpPr>
        <p:spPr>
          <a:xfrm>
            <a:off x="865662" y="1700809"/>
            <a:ext cx="2198492" cy="2198492"/>
          </a:xfrm>
          <a:prstGeom prst="ellipse">
            <a:avLst/>
          </a:prstGeom>
          <a:solidFill>
            <a:schemeClr val="bg1">
              <a:lumMod val="95000"/>
            </a:schemeClr>
          </a:solidFill>
          <a:ln w="38100">
            <a:solidFill>
              <a:schemeClr val="accent1"/>
            </a:solidFill>
          </a:ln>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5" name="Picture Placeholder 2"/>
          <p:cNvSpPr>
            <a:spLocks noGrp="1"/>
          </p:cNvSpPr>
          <p:nvPr>
            <p:ph type="pic" idx="12" hasCustomPrompt="1"/>
          </p:nvPr>
        </p:nvSpPr>
        <p:spPr>
          <a:xfrm>
            <a:off x="3627721" y="1700809"/>
            <a:ext cx="2198492" cy="2198492"/>
          </a:xfrm>
          <a:prstGeom prst="ellipse">
            <a:avLst/>
          </a:prstGeom>
          <a:solidFill>
            <a:schemeClr val="bg1">
              <a:lumMod val="95000"/>
            </a:schemeClr>
          </a:solidFill>
          <a:ln w="38100">
            <a:solidFill>
              <a:schemeClr val="accent4"/>
            </a:solidFill>
          </a:ln>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6" name="Picture Placeholder 2"/>
          <p:cNvSpPr>
            <a:spLocks noGrp="1"/>
          </p:cNvSpPr>
          <p:nvPr>
            <p:ph type="pic" idx="13" hasCustomPrompt="1"/>
          </p:nvPr>
        </p:nvSpPr>
        <p:spPr>
          <a:xfrm>
            <a:off x="6389779" y="1700809"/>
            <a:ext cx="2198492" cy="2198492"/>
          </a:xfrm>
          <a:prstGeom prst="ellipse">
            <a:avLst/>
          </a:prstGeom>
          <a:solidFill>
            <a:schemeClr val="bg1">
              <a:lumMod val="95000"/>
            </a:schemeClr>
          </a:solidFill>
          <a:ln w="38100">
            <a:solidFill>
              <a:schemeClr val="accent1"/>
            </a:solidFill>
          </a:ln>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7" name="Picture Placeholder 2"/>
          <p:cNvSpPr>
            <a:spLocks noGrp="1"/>
          </p:cNvSpPr>
          <p:nvPr>
            <p:ph type="pic" idx="14" hasCustomPrompt="1"/>
          </p:nvPr>
        </p:nvSpPr>
        <p:spPr>
          <a:xfrm>
            <a:off x="9151839" y="1700809"/>
            <a:ext cx="2198492" cy="2198492"/>
          </a:xfrm>
          <a:prstGeom prst="ellipse">
            <a:avLst/>
          </a:prstGeom>
          <a:solidFill>
            <a:schemeClr val="bg1">
              <a:lumMod val="95000"/>
            </a:schemeClr>
          </a:solidFill>
          <a:ln w="38100">
            <a:solidFill>
              <a:schemeClr val="accent4"/>
            </a:solidFill>
          </a:ln>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4234529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and Contents Layout">
    <p:spTree>
      <p:nvGrpSpPr>
        <p:cNvPr id="1" name=""/>
        <p:cNvGrpSpPr/>
        <p:nvPr/>
      </p:nvGrpSpPr>
      <p:grpSpPr>
        <a:xfrm>
          <a:off x="0" y="0"/>
          <a:ext cx="0" cy="0"/>
          <a:chOff x="0" y="0"/>
          <a:chExt cx="0" cy="0"/>
        </a:xfrm>
      </p:grpSpPr>
      <p:pic>
        <p:nvPicPr>
          <p:cNvPr id="5" name="Picture 2" descr="D:\Fullppt\005-PNG이미지\모니터.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639616" y="548680"/>
            <a:ext cx="3552395" cy="3542000"/>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4" hasCustomPrompt="1"/>
          </p:nvPr>
        </p:nvSpPr>
        <p:spPr>
          <a:xfrm>
            <a:off x="2768227" y="695936"/>
            <a:ext cx="3263552" cy="2216424"/>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pic>
        <p:nvPicPr>
          <p:cNvPr id="7" name="Picture 2" descr="D:\Fullppt\005-PNG이미지\모니터.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83613" y="3185733"/>
            <a:ext cx="3552395" cy="3542000"/>
          </a:xfrm>
          <a:prstGeom prst="rect">
            <a:avLst/>
          </a:prstGeom>
          <a:noFill/>
          <a:extLst>
            <a:ext uri="{909E8E84-426E-40DD-AFC4-6F175D3DCCD1}">
              <a14:hiddenFill xmlns:a14="http://schemas.microsoft.com/office/drawing/2010/main">
                <a:solidFill>
                  <a:srgbClr val="FFFFFF"/>
                </a:solidFill>
              </a14:hiddenFill>
            </a:ext>
          </a:extLst>
        </p:spPr>
      </p:pic>
      <p:sp>
        <p:nvSpPr>
          <p:cNvPr id="8" name="Picture Placeholder 2"/>
          <p:cNvSpPr>
            <a:spLocks noGrp="1"/>
          </p:cNvSpPr>
          <p:nvPr>
            <p:ph type="pic" idx="15" hasCustomPrompt="1"/>
          </p:nvPr>
        </p:nvSpPr>
        <p:spPr>
          <a:xfrm>
            <a:off x="8112224" y="3332989"/>
            <a:ext cx="3263552" cy="2216424"/>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3084090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s and Conten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01030"/>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869115"/>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 name="Picture 2" descr="D:\Fullppt\PNG이미지\핸드폰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570397" y="1630695"/>
            <a:ext cx="4497771" cy="5446711"/>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8688289" y="1814893"/>
            <a:ext cx="2593953" cy="400686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2243260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theme" Target="../theme/theme2.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5301871"/>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defTabSz="1219170" rtl="0" eaLnBrk="1" latinLnBrk="1"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200352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txStyles>
    <p:titleStyle>
      <a:lvl1pPr algn="ctr" defTabSz="1219170" rtl="0" eaLnBrk="1" latinLnBrk="1"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multimedia.europarl.europa.eu/hu/what-is-the-eu_B01-ESN-171127_ev" TargetMode="External"/><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5.xml"/><Relationship Id="rId4" Type="http://schemas.openxmlformats.org/officeDocument/2006/relationships/hyperlink" Target="https://www.consilium.europa.eu/hu/council-eu/decision-making/ordinary-legislative-procedure/" TargetMode="Externa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regi.tankonyvtar.hu/hu/tartalom/tamop425/2011_0001_528_Toth_Jozsef_Altalanos_tarsadalomfoldrajz_I_II/ch08s08.html" TargetMode="External"/><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hyperlink" Target="http://skill4work.com/lms/mod/scorm/player.php?a=308&amp;currentorg=SP&amp;scoid=656&amp;sesskey=yGUGt5sgfE&amp;display=popup&amp;mode=normal" TargetMode="External"/><Relationship Id="rId4" Type="http://schemas.openxmlformats.org/officeDocument/2006/relationships/hyperlink" Target="https://coospace.uni-bge.hu/CooSpace/Scene-221357/Folder-559118/Index/3.%20Gondolattrk%C3%A9p"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multimedia.europarl.europa.eu/hu/the-european-single-market_B03-ESN-171128_ev" TargetMode="External"/><Relationship Id="rId5" Type="http://schemas.openxmlformats.org/officeDocument/2006/relationships/hyperlink" Target="https://newsroom.consilium.europa.eu/events/25-years-of-the-eu-single-market/118029-az-egyseges-piac-25-eve-20180215" TargetMode="External"/><Relationship Id="rId4" Type="http://schemas.openxmlformats.org/officeDocument/2006/relationships/hyperlink" Target="https://www.youtube.com/watch?v=C4WE0SUrltQ&amp;feature=youtu.b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www.youtube.com/watch?v=XGqUpKyT60g&amp;feature=youtu.b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79644" y="5206983"/>
            <a:ext cx="5952661" cy="768084"/>
          </a:xfrm>
        </p:spPr>
        <p:txBody>
          <a:bodyPr/>
          <a:lstStyle/>
          <a:p>
            <a:pPr algn="l"/>
            <a:r>
              <a:rPr lang="hu-HU" altLang="ko-KR" dirty="0" smtClean="0">
                <a:solidFill>
                  <a:schemeClr val="accent2"/>
                </a:solidFill>
              </a:rPr>
              <a:t>Gazdasági </a:t>
            </a:r>
            <a:r>
              <a:rPr lang="hu-HU" altLang="ko-KR" dirty="0">
                <a:solidFill>
                  <a:schemeClr val="accent2"/>
                </a:solidFill>
              </a:rPr>
              <a:t>jog </a:t>
            </a:r>
            <a:endParaRPr lang="ko-KR" altLang="en-US" dirty="0">
              <a:solidFill>
                <a:schemeClr val="accent2"/>
              </a:solidFill>
            </a:endParaRPr>
          </a:p>
        </p:txBody>
      </p:sp>
      <p:sp>
        <p:nvSpPr>
          <p:cNvPr id="6" name="TextBox 5"/>
          <p:cNvSpPr txBox="1"/>
          <p:nvPr/>
        </p:nvSpPr>
        <p:spPr>
          <a:xfrm>
            <a:off x="3023659" y="4507725"/>
            <a:ext cx="7842592" cy="379656"/>
          </a:xfrm>
          <a:prstGeom prst="rect">
            <a:avLst/>
          </a:prstGeom>
          <a:noFill/>
        </p:spPr>
        <p:txBody>
          <a:bodyPr wrap="square" rtlCol="0" anchor="ctr">
            <a:spAutoFit/>
          </a:bodyPr>
          <a:lstStyle/>
          <a:p>
            <a:pPr defTabSz="1219170" latinLnBrk="1"/>
            <a:r>
              <a:rPr lang="hu-HU" altLang="ko-KR" sz="1867" b="1" dirty="0" smtClean="0">
                <a:solidFill>
                  <a:prstClr val="black">
                    <a:lumMod val="75000"/>
                    <a:lumOff val="25000"/>
                  </a:prstClr>
                </a:solidFill>
                <a:latin typeface="Arial"/>
                <a:cs typeface="Arial" pitchFamily="34" charset="0"/>
              </a:rPr>
              <a:t>Az Európai Unió jogrendje</a:t>
            </a:r>
            <a:endParaRPr lang="ko-KR" altLang="en-US" sz="1867" b="1" dirty="0">
              <a:solidFill>
                <a:prstClr val="black">
                  <a:lumMod val="75000"/>
                  <a:lumOff val="25000"/>
                </a:prstClr>
              </a:solidFill>
              <a:latin typeface="Arial"/>
              <a:cs typeface="Arial" pitchFamily="34" charset="0"/>
            </a:endParaRPr>
          </a:p>
        </p:txBody>
      </p:sp>
      <p:sp>
        <p:nvSpPr>
          <p:cNvPr id="7" name="Téglalap 6"/>
          <p:cNvSpPr/>
          <p:nvPr/>
        </p:nvSpPr>
        <p:spPr>
          <a:xfrm>
            <a:off x="-48683" y="1"/>
            <a:ext cx="759717" cy="6858001"/>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latinLnBrk="1"/>
            <a:endParaRPr lang="hu-HU" sz="2400">
              <a:solidFill>
                <a:prstClr val="white"/>
              </a:solidFill>
              <a:latin typeface="Arial"/>
            </a:endParaRPr>
          </a:p>
        </p:txBody>
      </p:sp>
      <p:sp>
        <p:nvSpPr>
          <p:cNvPr id="8" name="Folyamatábra: Kézi adatbevitel 7"/>
          <p:cNvSpPr/>
          <p:nvPr/>
        </p:nvSpPr>
        <p:spPr>
          <a:xfrm rot="10800000">
            <a:off x="728741" y="0"/>
            <a:ext cx="1814864" cy="6858000"/>
          </a:xfrm>
          <a:prstGeom prst="flowChartManualInpu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latinLnBrk="1"/>
            <a:endParaRPr lang="hu-HU" sz="2400" dirty="0">
              <a:solidFill>
                <a:prstClr val="white"/>
              </a:solidFill>
              <a:latin typeface="Arial"/>
            </a:endParaRPr>
          </a:p>
        </p:txBody>
      </p:sp>
      <p:sp>
        <p:nvSpPr>
          <p:cNvPr id="9" name="Folyamatábra: Kézi adatbevitel 8"/>
          <p:cNvSpPr>
            <a:spLocks noChangeAspect="1"/>
          </p:cNvSpPr>
          <p:nvPr/>
        </p:nvSpPr>
        <p:spPr>
          <a:xfrm rot="10800000">
            <a:off x="-48682" y="0"/>
            <a:ext cx="1818143" cy="6858000"/>
          </a:xfrm>
          <a:prstGeom prst="flowChartManualInpu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latinLnBrk="1"/>
            <a:endParaRPr lang="hu-HU" sz="2400" dirty="0">
              <a:solidFill>
                <a:prstClr val="white"/>
              </a:solidFill>
              <a:latin typeface="Arial"/>
            </a:endParaRPr>
          </a:p>
        </p:txBody>
      </p:sp>
      <p:pic>
        <p:nvPicPr>
          <p:cNvPr id="11" name="Kép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88289" y="4773149"/>
            <a:ext cx="3242065" cy="921136"/>
          </a:xfrm>
          <a:prstGeom prst="rect">
            <a:avLst/>
          </a:prstGeom>
        </p:spPr>
      </p:pic>
    </p:spTree>
    <p:extLst>
      <p:ext uri="{BB962C8B-B14F-4D97-AF65-F5344CB8AC3E}">
        <p14:creationId xmlns:p14="http://schemas.microsoft.com/office/powerpoint/2010/main" val="3161989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347420" y="296108"/>
            <a:ext cx="9801291" cy="6418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hu-HU" b="1"/>
              <a:t>Poszt-Lisszaboni jogi keretek</a:t>
            </a:r>
            <a:endParaRPr lang="hu-HU" b="1" i="1"/>
          </a:p>
        </p:txBody>
      </p:sp>
      <p:sp>
        <p:nvSpPr>
          <p:cNvPr id="2" name="Téglalap 1"/>
          <p:cNvSpPr/>
          <p:nvPr/>
        </p:nvSpPr>
        <p:spPr>
          <a:xfrm>
            <a:off x="1422400" y="1954265"/>
            <a:ext cx="9042400" cy="2308324"/>
          </a:xfrm>
          <a:prstGeom prst="rect">
            <a:avLst/>
          </a:prstGeom>
        </p:spPr>
        <p:txBody>
          <a:bodyPr wrap="square">
            <a:spAutoFit/>
          </a:bodyPr>
          <a:lstStyle/>
          <a:p>
            <a:pPr algn="just">
              <a:spcAft>
                <a:spcPts val="0"/>
              </a:spcAft>
            </a:pPr>
            <a:r>
              <a:rPr lang="hu-HU" dirty="0">
                <a:latin typeface="Times New Roman" panose="02020603050405020304" pitchFamily="18" charset="0"/>
                <a:ea typeface="Times New Roman" panose="02020603050405020304" pitchFamily="18" charset="0"/>
                <a:cs typeface="Times New Roman" panose="02020603050405020304" pitchFamily="18" charset="0"/>
              </a:rPr>
              <a:t>A 2009. december 1-jétől hatályba lépő Lisszaboni Szerződést tehát </a:t>
            </a:r>
            <a:r>
              <a:rPr lang="hu-HU" b="1" dirty="0">
                <a:latin typeface="Times New Roman" panose="02020603050405020304" pitchFamily="18" charset="0"/>
                <a:ea typeface="Times New Roman" panose="02020603050405020304" pitchFamily="18" charset="0"/>
                <a:cs typeface="Times New Roman" panose="02020603050405020304" pitchFamily="18" charset="0"/>
              </a:rPr>
              <a:t>átfogó reformokat</a:t>
            </a:r>
            <a:r>
              <a:rPr lang="hu-HU" dirty="0">
                <a:latin typeface="Times New Roman" panose="02020603050405020304" pitchFamily="18" charset="0"/>
                <a:ea typeface="Times New Roman" panose="02020603050405020304" pitchFamily="18" charset="0"/>
                <a:cs typeface="Times New Roman" panose="02020603050405020304" pitchFamily="18" charset="0"/>
              </a:rPr>
              <a:t> vezetett át a sorozatos reformhullámokon már átesett alapító szerződéseken. Egyik legalapvetőbb eredménye, hogy tisztázta azt az átfedést, ami az Európai Unió, mint politikai fogalom, és az Európai Közösség, mint nemzetközi jogalany között húzódott. Az Európai Unió, mint jogi entitás tehát hivatalosan 2009. december 1-jétől működik. </a:t>
            </a:r>
            <a:endParaRPr lang="hu-HU"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hu-HU"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hu-HU" dirty="0">
                <a:latin typeface="Times New Roman" panose="02020603050405020304" pitchFamily="18" charset="0"/>
                <a:ea typeface="Times New Roman" panose="02020603050405020304" pitchFamily="18" charset="0"/>
                <a:cs typeface="Calibri" panose="020F0502020204030204" pitchFamily="34" charset="0"/>
                <a:hlinkClick r:id="rId3"/>
              </a:rPr>
              <a:t>https://</a:t>
            </a:r>
            <a:r>
              <a:rPr lang="hu-HU" dirty="0" smtClean="0">
                <a:latin typeface="Times New Roman" panose="02020603050405020304" pitchFamily="18" charset="0"/>
                <a:ea typeface="Times New Roman" panose="02020603050405020304" pitchFamily="18" charset="0"/>
                <a:cs typeface="Calibri" panose="020F0502020204030204" pitchFamily="34" charset="0"/>
                <a:hlinkClick r:id="rId3"/>
              </a:rPr>
              <a:t>multimedia.europarl.europa.eu/hu/what-is-the-eu_B01-ESN-171127_ev</a:t>
            </a:r>
            <a:endParaRPr lang="hu-HU" dirty="0" smtClean="0">
              <a:latin typeface="Times New Roman" panose="02020603050405020304" pitchFamily="18" charset="0"/>
              <a:ea typeface="Times New Roman" panose="02020603050405020304" pitchFamily="18" charset="0"/>
              <a:cs typeface="Calibri" panose="020F0502020204030204" pitchFamily="34" charset="0"/>
            </a:endParaRPr>
          </a:p>
          <a:p>
            <a:pPr algn="just">
              <a:spcAft>
                <a:spcPts val="0"/>
              </a:spcAft>
            </a:pPr>
            <a:endParaRPr lang="hu-HU" dirty="0">
              <a:latin typeface="Times New Roman" panose="02020603050405020304" pitchFamily="18"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099731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268398" y="406401"/>
            <a:ext cx="11528491" cy="105949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hu-HU" sz="2800" dirty="0"/>
              <a:t>Az EU és a tagállamok közötti hatáskörmegosztás </a:t>
            </a:r>
            <a:r>
              <a:rPr lang="hu-HU" sz="2800" dirty="0" smtClean="0"/>
              <a:t>rendszere</a:t>
            </a:r>
          </a:p>
          <a:p>
            <a:pPr marL="0" lvl="0" indent="0">
              <a:buNone/>
            </a:pPr>
            <a:endParaRPr lang="hu-HU" sz="2800" dirty="0"/>
          </a:p>
          <a:p>
            <a:pPr marL="0" lvl="0" indent="0">
              <a:buNone/>
            </a:pPr>
            <a:r>
              <a:rPr lang="hu-HU" sz="2800" dirty="0" smtClean="0">
                <a:solidFill>
                  <a:srgbClr val="92D050"/>
                </a:solidFill>
              </a:rPr>
              <a:t>Tanári magyarázat: Olvassa el a tankönyv 42-44.o., hogy milyen elvek mentén szerveződik az Unió és tagállamok közötti hatáskörmegosztás rendszere!</a:t>
            </a:r>
          </a:p>
          <a:p>
            <a:pPr marL="0" lvl="0" indent="0">
              <a:buNone/>
            </a:pPr>
            <a:r>
              <a:rPr lang="hu-HU" sz="2800" dirty="0" smtClean="0">
                <a:solidFill>
                  <a:srgbClr val="FF0000"/>
                </a:solidFill>
              </a:rPr>
              <a:t>Feladat: Nyissa meg az EUR-</a:t>
            </a:r>
            <a:r>
              <a:rPr lang="hu-HU" sz="2800" dirty="0" err="1" smtClean="0">
                <a:solidFill>
                  <a:srgbClr val="FF0000"/>
                </a:solidFill>
              </a:rPr>
              <a:t>lex</a:t>
            </a:r>
            <a:r>
              <a:rPr lang="hu-HU" sz="2800" dirty="0" smtClean="0">
                <a:solidFill>
                  <a:srgbClr val="FF0000"/>
                </a:solidFill>
              </a:rPr>
              <a:t> honlapról az Európai Unió működéséről szóló szerződést! Tekintse át a 2.cikk-6.cikkeket abból a szempontból, hogy melyik szakpolitikai terület, melyik hatáskörtípushoz tartozik! Magyarázza el, hogy a belső piacra vonatkozó szabályok milyen hatáskör(</a:t>
            </a:r>
            <a:r>
              <a:rPr lang="hu-HU" sz="2800" dirty="0" err="1" smtClean="0">
                <a:solidFill>
                  <a:srgbClr val="FF0000"/>
                </a:solidFill>
              </a:rPr>
              <a:t>ök</a:t>
            </a:r>
            <a:r>
              <a:rPr lang="hu-HU" sz="2800" dirty="0" smtClean="0">
                <a:solidFill>
                  <a:srgbClr val="FF0000"/>
                </a:solidFill>
              </a:rPr>
              <a:t>)be tartoznak!</a:t>
            </a:r>
          </a:p>
          <a:p>
            <a:pPr marL="0" lvl="0" indent="0">
              <a:buNone/>
            </a:pPr>
            <a:r>
              <a:rPr lang="hu-HU" sz="2800" dirty="0" smtClean="0">
                <a:solidFill>
                  <a:schemeClr val="accent1"/>
                </a:solidFill>
              </a:rPr>
              <a:t>Megállító kérdés: Kizárólag mely hatáskörtípusba tartozó szakpolitikai döntéshozatalban, jogalkotásban kell alkalmazni a szubszidiaritás és arányosság elvét? </a:t>
            </a:r>
            <a:endParaRPr lang="hu-HU" sz="2800" dirty="0">
              <a:solidFill>
                <a:schemeClr val="accent1"/>
              </a:solidFill>
            </a:endParaRPr>
          </a:p>
        </p:txBody>
      </p:sp>
    </p:spTree>
    <p:extLst>
      <p:ext uri="{BB962C8B-B14F-4D97-AF65-F5344CB8AC3E}">
        <p14:creationId xmlns:p14="http://schemas.microsoft.com/office/powerpoint/2010/main" val="67995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r>
              <a:rPr lang="hu-HU" altLang="hu-HU" sz="5333">
                <a:solidFill>
                  <a:prstClr val="black"/>
                </a:solidFill>
              </a:rPr>
              <a:t>Az Európai Unió intézményrendszere</a:t>
            </a:r>
            <a:endParaRPr lang="hu-HU" altLang="hu-HU" sz="5333" dirty="0">
              <a:solidFill>
                <a:prstClr val="black"/>
              </a:solidFill>
            </a:endParaRPr>
          </a:p>
        </p:txBody>
      </p:sp>
      <p:sp>
        <p:nvSpPr>
          <p:cNvPr id="7" name="Rectangle 3"/>
          <p:cNvSpPr txBox="1">
            <a:spLocks noChangeArrowheads="1"/>
          </p:cNvSpPr>
          <p:nvPr/>
        </p:nvSpPr>
        <p:spPr>
          <a:xfrm>
            <a:off x="1679509" y="1412776"/>
            <a:ext cx="9801291" cy="374441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endParaRPr lang="hu-HU" altLang="hu-HU" sz="2667" dirty="0">
              <a:solidFill>
                <a:prstClr val="black"/>
              </a:solidFill>
              <a:latin typeface="Arial"/>
            </a:endParaRPr>
          </a:p>
        </p:txBody>
      </p:sp>
      <p:sp>
        <p:nvSpPr>
          <p:cNvPr id="2" name="Téglalap 1"/>
          <p:cNvSpPr/>
          <p:nvPr/>
        </p:nvSpPr>
        <p:spPr>
          <a:xfrm>
            <a:off x="1584820" y="1530658"/>
            <a:ext cx="9990667" cy="1754326"/>
          </a:xfrm>
          <a:prstGeom prst="rect">
            <a:avLst/>
          </a:prstGeom>
        </p:spPr>
        <p:txBody>
          <a:bodyPr wrap="square">
            <a:spAutoFit/>
          </a:bodyPr>
          <a:lstStyle/>
          <a:p>
            <a:pPr algn="just">
              <a:spcAft>
                <a:spcPts val="0"/>
              </a:spcAft>
            </a:pPr>
            <a:r>
              <a:rPr lang="hu-HU" dirty="0">
                <a:latin typeface="Times New Roman" panose="02020603050405020304" pitchFamily="18" charset="0"/>
                <a:ea typeface="Times New Roman" panose="02020603050405020304" pitchFamily="18" charset="0"/>
                <a:cs typeface="Times New Roman" panose="02020603050405020304" pitchFamily="18" charset="0"/>
              </a:rPr>
              <a:t>Az EU intézményi felépítésében megkülönböztethetjük az uniós szintű döntéshozatalért felelős, </a:t>
            </a:r>
            <a:r>
              <a:rPr lang="hu-HU" b="1" dirty="0">
                <a:latin typeface="Times New Roman" panose="02020603050405020304" pitchFamily="18" charset="0"/>
                <a:ea typeface="Times New Roman" panose="02020603050405020304" pitchFamily="18" charset="0"/>
                <a:cs typeface="Times New Roman" panose="02020603050405020304" pitchFamily="18" charset="0"/>
              </a:rPr>
              <a:t>intézményi </a:t>
            </a:r>
            <a:r>
              <a:rPr lang="hu-HU" dirty="0">
                <a:latin typeface="Times New Roman" panose="02020603050405020304" pitchFamily="18" charset="0"/>
                <a:ea typeface="Times New Roman" panose="02020603050405020304" pitchFamily="18" charset="0"/>
                <a:cs typeface="Times New Roman" panose="02020603050405020304" pitchFamily="18" charset="0"/>
              </a:rPr>
              <a:t>jogállással bíró szerveket, amelyek mellett </a:t>
            </a:r>
            <a:r>
              <a:rPr lang="hu-HU" b="1" dirty="0">
                <a:latin typeface="Times New Roman" panose="02020603050405020304" pitchFamily="18" charset="0"/>
                <a:ea typeface="Times New Roman" panose="02020603050405020304" pitchFamily="18" charset="0"/>
                <a:cs typeface="Times New Roman" panose="02020603050405020304" pitchFamily="18" charset="0"/>
              </a:rPr>
              <a:t>ügynökségek</a:t>
            </a:r>
            <a:r>
              <a:rPr lang="hu-HU" dirty="0">
                <a:latin typeface="Times New Roman" panose="02020603050405020304" pitchFamily="18" charset="0"/>
                <a:ea typeface="Times New Roman" panose="02020603050405020304" pitchFamily="18" charset="0"/>
                <a:cs typeface="Times New Roman" panose="02020603050405020304" pitchFamily="18" charset="0"/>
              </a:rPr>
              <a:t>, és </a:t>
            </a:r>
            <a:r>
              <a:rPr lang="hu-HU" b="1" dirty="0">
                <a:latin typeface="Times New Roman" panose="02020603050405020304" pitchFamily="18" charset="0"/>
                <a:ea typeface="Times New Roman" panose="02020603050405020304" pitchFamily="18" charset="0"/>
                <a:cs typeface="Times New Roman" panose="02020603050405020304" pitchFamily="18" charset="0"/>
              </a:rPr>
              <a:t>tanácsadó testületek</a:t>
            </a:r>
            <a:r>
              <a:rPr lang="hu-HU" dirty="0">
                <a:latin typeface="Times New Roman" panose="02020603050405020304" pitchFamily="18" charset="0"/>
                <a:ea typeface="Times New Roman" panose="02020603050405020304" pitchFamily="18" charset="0"/>
                <a:cs typeface="Times New Roman" panose="02020603050405020304" pitchFamily="18" charset="0"/>
              </a:rPr>
              <a:t> segítik az EU működését. </a:t>
            </a:r>
            <a:endParaRPr lang="hu-HU"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hu-HU"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hu-HU" dirty="0" smtClean="0">
                <a:latin typeface="Times New Roman" panose="02020603050405020304" pitchFamily="18" charset="0"/>
                <a:ea typeface="Times New Roman" panose="02020603050405020304" pitchFamily="18" charset="0"/>
                <a:cs typeface="Times New Roman" panose="02020603050405020304" pitchFamily="18" charset="0"/>
              </a:rPr>
              <a:t>Ezen </a:t>
            </a:r>
            <a:r>
              <a:rPr lang="hu-HU" dirty="0">
                <a:latin typeface="Times New Roman" panose="02020603050405020304" pitchFamily="18" charset="0"/>
                <a:ea typeface="Times New Roman" panose="02020603050405020304" pitchFamily="18" charset="0"/>
                <a:cs typeface="Times New Roman" panose="02020603050405020304" pitchFamily="18" charset="0"/>
              </a:rPr>
              <a:t>kívül fontos szereppel bír az EU szerepvállalása és törvényes működése szempontjából az </a:t>
            </a:r>
            <a:r>
              <a:rPr lang="hu-HU" b="1" dirty="0">
                <a:latin typeface="Times New Roman" panose="02020603050405020304" pitchFamily="18" charset="0"/>
                <a:ea typeface="Times New Roman" panose="02020603050405020304" pitchFamily="18" charset="0"/>
                <a:cs typeface="Times New Roman" panose="02020603050405020304" pitchFamily="18" charset="0"/>
              </a:rPr>
              <a:t>Európai Bíróság</a:t>
            </a:r>
            <a:r>
              <a:rPr lang="hu-HU" dirty="0">
                <a:latin typeface="Times New Roman" panose="02020603050405020304" pitchFamily="18" charset="0"/>
                <a:ea typeface="Times New Roman" panose="02020603050405020304" pitchFamily="18" charset="0"/>
                <a:cs typeface="Times New Roman" panose="02020603050405020304" pitchFamily="18" charset="0"/>
              </a:rPr>
              <a:t>, továbbá az </a:t>
            </a:r>
            <a:r>
              <a:rPr lang="hu-HU" b="1" dirty="0">
                <a:latin typeface="Times New Roman" panose="02020603050405020304" pitchFamily="18" charset="0"/>
                <a:ea typeface="Times New Roman" panose="02020603050405020304" pitchFamily="18" charset="0"/>
                <a:cs typeface="Times New Roman" panose="02020603050405020304" pitchFamily="18" charset="0"/>
              </a:rPr>
              <a:t>EU pénzügyi szervei</a:t>
            </a:r>
            <a:r>
              <a:rPr lang="hu-HU" dirty="0">
                <a:latin typeface="Times New Roman" panose="02020603050405020304" pitchFamily="18" charset="0"/>
                <a:ea typeface="Times New Roman" panose="02020603050405020304" pitchFamily="18" charset="0"/>
                <a:cs typeface="Times New Roman" panose="02020603050405020304" pitchFamily="18" charset="0"/>
              </a:rPr>
              <a:t>. </a:t>
            </a:r>
            <a:endParaRPr lang="hu-HU" dirty="0">
              <a:latin typeface="Times New Roman" panose="02020603050405020304" pitchFamily="18"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275554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1679509" y="1412776"/>
            <a:ext cx="9801291" cy="374441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endParaRPr lang="hu-HU" altLang="hu-HU" sz="2667" dirty="0">
              <a:solidFill>
                <a:prstClr val="black"/>
              </a:solidFill>
              <a:latin typeface="Arial"/>
            </a:endParaRPr>
          </a:p>
        </p:txBody>
      </p:sp>
      <p:pic>
        <p:nvPicPr>
          <p:cNvPr id="2" name="Kép 1"/>
          <p:cNvPicPr>
            <a:picLocks noChangeAspect="1"/>
          </p:cNvPicPr>
          <p:nvPr/>
        </p:nvPicPr>
        <p:blipFill rotWithShape="1">
          <a:blip r:embed="rId4"/>
          <a:srcRect l="27115" t="24416" r="26761" b="28334"/>
          <a:stretch/>
        </p:blipFill>
        <p:spPr>
          <a:xfrm>
            <a:off x="1422400" y="295176"/>
            <a:ext cx="9977380" cy="5749341"/>
          </a:xfrm>
          <a:prstGeom prst="rect">
            <a:avLst/>
          </a:prstGeom>
        </p:spPr>
      </p:pic>
    </p:spTree>
    <p:extLst>
      <p:ext uri="{BB962C8B-B14F-4D97-AF65-F5344CB8AC3E}">
        <p14:creationId xmlns:p14="http://schemas.microsoft.com/office/powerpoint/2010/main" val="308157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1679509" y="1412776"/>
            <a:ext cx="9801291" cy="374441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endParaRPr lang="hu-HU" altLang="hu-HU" sz="2667" dirty="0">
              <a:solidFill>
                <a:prstClr val="black"/>
              </a:solidFill>
              <a:latin typeface="Arial"/>
            </a:endParaRPr>
          </a:p>
        </p:txBody>
      </p:sp>
      <p:sp>
        <p:nvSpPr>
          <p:cNvPr id="2" name="Téglalap 1"/>
          <p:cNvSpPr/>
          <p:nvPr/>
        </p:nvSpPr>
        <p:spPr>
          <a:xfrm>
            <a:off x="719403" y="221735"/>
            <a:ext cx="5904180" cy="369332"/>
          </a:xfrm>
          <a:prstGeom prst="rect">
            <a:avLst/>
          </a:prstGeom>
        </p:spPr>
        <p:txBody>
          <a:bodyPr wrap="none">
            <a:spAutoFit/>
          </a:bodyPr>
          <a:lstStyle/>
          <a:p>
            <a:r>
              <a:rPr lang="hu-HU" b="1" dirty="0">
                <a:solidFill>
                  <a:srgbClr val="3D474D"/>
                </a:solidFill>
                <a:latin typeface="Avenir"/>
              </a:rPr>
              <a:t>Az Európai Unió jogalkotása és jogforrási rendszere</a:t>
            </a:r>
            <a:endParaRPr lang="hu-HU" dirty="0"/>
          </a:p>
        </p:txBody>
      </p:sp>
      <p:pic>
        <p:nvPicPr>
          <p:cNvPr id="3" name="Kép 2"/>
          <p:cNvPicPr>
            <a:picLocks noChangeAspect="1"/>
          </p:cNvPicPr>
          <p:nvPr/>
        </p:nvPicPr>
        <p:blipFill rotWithShape="1">
          <a:blip r:embed="rId4"/>
          <a:srcRect t="6547" r="3236" b="14410"/>
          <a:stretch/>
        </p:blipFill>
        <p:spPr>
          <a:xfrm>
            <a:off x="1260842" y="688892"/>
            <a:ext cx="9802269" cy="4503997"/>
          </a:xfrm>
          <a:prstGeom prst="rect">
            <a:avLst/>
          </a:prstGeom>
        </p:spPr>
      </p:pic>
    </p:spTree>
    <p:extLst>
      <p:ext uri="{BB962C8B-B14F-4D97-AF65-F5344CB8AC3E}">
        <p14:creationId xmlns:p14="http://schemas.microsoft.com/office/powerpoint/2010/main" val="56328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719403" y="314017"/>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r>
              <a:rPr lang="hu-HU" altLang="hu-HU" sz="1600" dirty="0" smtClean="0">
                <a:solidFill>
                  <a:srgbClr val="92D050"/>
                </a:solidFill>
                <a:latin typeface="Arial"/>
              </a:rPr>
              <a:t>Tanári magyarázat: A cselekvési eszköztárba tartozó aktusok egyes formáiról a tankönyv 47-48. oldalán talál részletes leírást!</a:t>
            </a:r>
            <a:endParaRPr lang="hu-HU" altLang="hu-HU" sz="1600" dirty="0">
              <a:solidFill>
                <a:srgbClr val="92D050"/>
              </a:solidFill>
              <a:latin typeface="Arial"/>
            </a:endParaRPr>
          </a:p>
        </p:txBody>
      </p:sp>
      <p:sp>
        <p:nvSpPr>
          <p:cNvPr id="7" name="Rectangle 3"/>
          <p:cNvSpPr txBox="1">
            <a:spLocks noChangeArrowheads="1"/>
          </p:cNvSpPr>
          <p:nvPr/>
        </p:nvSpPr>
        <p:spPr>
          <a:xfrm>
            <a:off x="1679509" y="2698044"/>
            <a:ext cx="9236847" cy="245914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endParaRPr lang="hu-HU" altLang="hu-HU" sz="2667" dirty="0">
              <a:solidFill>
                <a:prstClr val="black"/>
              </a:solidFill>
              <a:latin typeface="Arial"/>
            </a:endParaRPr>
          </a:p>
        </p:txBody>
      </p:sp>
      <p:pic>
        <p:nvPicPr>
          <p:cNvPr id="2" name="Kép 1"/>
          <p:cNvPicPr>
            <a:picLocks noChangeAspect="1"/>
          </p:cNvPicPr>
          <p:nvPr/>
        </p:nvPicPr>
        <p:blipFill rotWithShape="1">
          <a:blip r:embed="rId3"/>
          <a:srcRect l="32447" t="13480" r="33578" b="11250"/>
          <a:stretch/>
        </p:blipFill>
        <p:spPr>
          <a:xfrm>
            <a:off x="1151900" y="1976613"/>
            <a:ext cx="3412525" cy="4252625"/>
          </a:xfrm>
          <a:prstGeom prst="rect">
            <a:avLst/>
          </a:prstGeom>
        </p:spPr>
      </p:pic>
      <p:sp>
        <p:nvSpPr>
          <p:cNvPr id="3" name="Szövegdoboz 2"/>
          <p:cNvSpPr txBox="1"/>
          <p:nvPr/>
        </p:nvSpPr>
        <p:spPr>
          <a:xfrm>
            <a:off x="575733" y="1234418"/>
            <a:ext cx="9187130" cy="369332"/>
          </a:xfrm>
          <a:prstGeom prst="rect">
            <a:avLst/>
          </a:prstGeom>
          <a:noFill/>
        </p:spPr>
        <p:txBody>
          <a:bodyPr wrap="none" rtlCol="0">
            <a:spAutoFit/>
          </a:bodyPr>
          <a:lstStyle/>
          <a:p>
            <a:r>
              <a:rPr lang="hu-HU" dirty="0" smtClean="0">
                <a:solidFill>
                  <a:srgbClr val="FF0000"/>
                </a:solidFill>
              </a:rPr>
              <a:t>Feladat: Hasonlítsa össze az egyes eszközök jogi jellegét a mellékelt ábra segítségével!</a:t>
            </a:r>
            <a:endParaRPr lang="hu-HU" dirty="0">
              <a:solidFill>
                <a:srgbClr val="FF0000"/>
              </a:solidFill>
            </a:endParaRPr>
          </a:p>
        </p:txBody>
      </p:sp>
    </p:spTree>
    <p:extLst>
      <p:ext uri="{BB962C8B-B14F-4D97-AF65-F5344CB8AC3E}">
        <p14:creationId xmlns:p14="http://schemas.microsoft.com/office/powerpoint/2010/main" val="2999502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30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r>
              <a:rPr lang="hu-HU" altLang="hu-HU" sz="5333" dirty="0" smtClean="0">
                <a:solidFill>
                  <a:prstClr val="black"/>
                </a:solidFill>
                <a:latin typeface="Arial"/>
              </a:rPr>
              <a:t>Tanári Magyarázat: Az alábbi ábrán az uniós jogalkotási folyamatban résztvevő szereplőket tekintheti át.</a:t>
            </a:r>
            <a:endParaRPr lang="hu-HU" altLang="hu-HU" sz="5333" dirty="0">
              <a:solidFill>
                <a:prstClr val="black"/>
              </a:solidFill>
              <a:latin typeface="Arial"/>
            </a:endParaRPr>
          </a:p>
        </p:txBody>
      </p:sp>
      <p:sp>
        <p:nvSpPr>
          <p:cNvPr id="7" name="Rectangle 3"/>
          <p:cNvSpPr txBox="1">
            <a:spLocks noChangeArrowheads="1"/>
          </p:cNvSpPr>
          <p:nvPr/>
        </p:nvSpPr>
        <p:spPr>
          <a:xfrm>
            <a:off x="1679509" y="1412776"/>
            <a:ext cx="9801291" cy="374441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endParaRPr lang="hu-HU" altLang="hu-HU" sz="2667" dirty="0">
              <a:solidFill>
                <a:prstClr val="black"/>
              </a:solidFill>
              <a:latin typeface="Arial"/>
            </a:endParaRPr>
          </a:p>
        </p:txBody>
      </p:sp>
      <p:pic>
        <p:nvPicPr>
          <p:cNvPr id="8" name="Kép 7"/>
          <p:cNvPicPr>
            <a:picLocks noChangeAspect="1"/>
          </p:cNvPicPr>
          <p:nvPr/>
        </p:nvPicPr>
        <p:blipFill>
          <a:blip r:embed="rId3"/>
          <a:stretch>
            <a:fillRect/>
          </a:stretch>
        </p:blipFill>
        <p:spPr>
          <a:xfrm>
            <a:off x="1095022" y="816915"/>
            <a:ext cx="10162284" cy="5716285"/>
          </a:xfrm>
          <a:prstGeom prst="rect">
            <a:avLst/>
          </a:prstGeom>
        </p:spPr>
      </p:pic>
    </p:spTree>
    <p:extLst>
      <p:ext uri="{BB962C8B-B14F-4D97-AF65-F5344CB8AC3E}">
        <p14:creationId xmlns:p14="http://schemas.microsoft.com/office/powerpoint/2010/main" val="1377981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1007435" y="227443"/>
            <a:ext cx="10868475" cy="374441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r>
              <a:rPr lang="hu-HU" sz="1800" dirty="0"/>
              <a:t>A Lisszaboni Szerződés </a:t>
            </a:r>
            <a:r>
              <a:rPr lang="hu-HU" sz="1800" dirty="0" err="1"/>
              <a:t>újraszervezte</a:t>
            </a:r>
            <a:r>
              <a:rPr lang="hu-HU" sz="1800" dirty="0"/>
              <a:t> és átalakította az Unió jogalkotási eljárásait. </a:t>
            </a:r>
            <a:endParaRPr lang="hu-HU" sz="1800" dirty="0" smtClean="0"/>
          </a:p>
          <a:p>
            <a:pPr marL="457189" indent="-457189" defTabSz="1219170"/>
            <a:r>
              <a:rPr lang="hu-HU" sz="1800" dirty="0" smtClean="0"/>
              <a:t>1</a:t>
            </a:r>
            <a:r>
              <a:rPr lang="hu-HU" sz="1800" dirty="0"/>
              <a:t>. Különbséget kell tenni egyrészt a rendes jogalkotási eljárás (EUMSZ 289. cikk (1) bekezdés), </a:t>
            </a:r>
          </a:p>
          <a:p>
            <a:pPr marL="0" indent="0" defTabSz="1219170">
              <a:buNone/>
            </a:pPr>
            <a:r>
              <a:rPr lang="hu-HU" sz="1800" dirty="0" smtClean="0"/>
              <a:t>amely </a:t>
            </a:r>
            <a:r>
              <a:rPr lang="hu-HU" sz="1800" dirty="0"/>
              <a:t>lényegében a korábbi </a:t>
            </a:r>
            <a:r>
              <a:rPr lang="hu-HU" sz="1800" dirty="0" err="1"/>
              <a:t>együttdöntési</a:t>
            </a:r>
            <a:r>
              <a:rPr lang="hu-HU" sz="1800" dirty="0"/>
              <a:t> eljárásnak felel meg, és a jogalkotás általános módjának </a:t>
            </a:r>
            <a:r>
              <a:rPr lang="hu-HU" sz="1800" dirty="0" smtClean="0"/>
              <a:t>tekintendő </a:t>
            </a:r>
            <a:r>
              <a:rPr lang="hu-HU" sz="1800" dirty="0"/>
              <a:t>uniós szinten, másrészt a különleges jogalkotási eljárás (EUMSZ 289. cikk (2) bekezdés) között, amelyben a jogalkotási aktusokat az Európai Parlament fogadja el a Tanács részvételével, illetve a Tanács az Európai Parlament részvételével. </a:t>
            </a:r>
            <a:endParaRPr lang="hu-HU" sz="1800" dirty="0" smtClean="0"/>
          </a:p>
          <a:p>
            <a:pPr marL="0" indent="0" defTabSz="1219170">
              <a:buNone/>
            </a:pPr>
            <a:r>
              <a:rPr lang="hu-HU" sz="1800" dirty="0" smtClean="0"/>
              <a:t>2</a:t>
            </a:r>
            <a:r>
              <a:rPr lang="hu-HU" sz="1800" dirty="0"/>
              <a:t>. Bizonyos jogi aktusok hatálybalépéséhez az Európai Parlamentben le kell folytatni a hozzájárulási eljárást. </a:t>
            </a:r>
            <a:endParaRPr lang="hu-HU" sz="1800" dirty="0" smtClean="0"/>
          </a:p>
          <a:p>
            <a:pPr marL="0" indent="0" defTabSz="1219170">
              <a:buNone/>
            </a:pPr>
            <a:r>
              <a:rPr lang="hu-HU" sz="1800" dirty="0" smtClean="0"/>
              <a:t>3</a:t>
            </a:r>
            <a:r>
              <a:rPr lang="hu-HU" sz="1800" dirty="0"/>
              <a:t>. A törvényi jelleg nélküli jogi aktusokat egyszerű többséggel fogadják el. </a:t>
            </a:r>
            <a:endParaRPr lang="hu-HU" sz="1800" dirty="0" smtClean="0"/>
          </a:p>
          <a:p>
            <a:pPr marL="0" indent="0" defTabSz="1219170">
              <a:buNone/>
            </a:pPr>
            <a:r>
              <a:rPr lang="hu-HU" sz="1800" dirty="0" smtClean="0"/>
              <a:t>4</a:t>
            </a:r>
            <a:r>
              <a:rPr lang="hu-HU" sz="1800" dirty="0"/>
              <a:t>. A felhatalmazáson alapuló jogi aktusok és a végrehajtási aktusok elfogadása egy külön eljárás keretében történik.</a:t>
            </a:r>
            <a:endParaRPr lang="hu-HU" altLang="hu-HU" sz="1800" dirty="0">
              <a:solidFill>
                <a:prstClr val="black"/>
              </a:solidFill>
              <a:latin typeface="Arial"/>
            </a:endParaRPr>
          </a:p>
        </p:txBody>
      </p:sp>
    </p:spTree>
    <p:extLst>
      <p:ext uri="{BB962C8B-B14F-4D97-AF65-F5344CB8AC3E}">
        <p14:creationId xmlns:p14="http://schemas.microsoft.com/office/powerpoint/2010/main" val="3388120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1679509" y="1412776"/>
            <a:ext cx="9801291" cy="374441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endParaRPr lang="hu-HU" altLang="hu-HU" sz="2667" dirty="0">
              <a:solidFill>
                <a:prstClr val="black"/>
              </a:solidFill>
              <a:latin typeface="Arial"/>
            </a:endParaRPr>
          </a:p>
        </p:txBody>
      </p:sp>
      <p:pic>
        <p:nvPicPr>
          <p:cNvPr id="8" name="Kép 7"/>
          <p:cNvPicPr>
            <a:picLocks noChangeAspect="1"/>
          </p:cNvPicPr>
          <p:nvPr/>
        </p:nvPicPr>
        <p:blipFill rotWithShape="1">
          <a:blip r:embed="rId3"/>
          <a:srcRect l="23694" t="21528" r="23635" b="12446"/>
          <a:stretch/>
        </p:blipFill>
        <p:spPr>
          <a:xfrm>
            <a:off x="4600223" y="1258147"/>
            <a:ext cx="7049910" cy="4971091"/>
          </a:xfrm>
          <a:prstGeom prst="rect">
            <a:avLst/>
          </a:prstGeom>
        </p:spPr>
      </p:pic>
      <p:sp>
        <p:nvSpPr>
          <p:cNvPr id="2" name="Szövegdoboz 1"/>
          <p:cNvSpPr txBox="1"/>
          <p:nvPr/>
        </p:nvSpPr>
        <p:spPr>
          <a:xfrm>
            <a:off x="248356" y="620889"/>
            <a:ext cx="11401777" cy="1200329"/>
          </a:xfrm>
          <a:prstGeom prst="rect">
            <a:avLst/>
          </a:prstGeom>
          <a:noFill/>
        </p:spPr>
        <p:txBody>
          <a:bodyPr wrap="square" rtlCol="0">
            <a:spAutoFit/>
          </a:bodyPr>
          <a:lstStyle/>
          <a:p>
            <a:r>
              <a:rPr lang="hu-HU" dirty="0" smtClean="0">
                <a:solidFill>
                  <a:srgbClr val="92D050"/>
                </a:solidFill>
              </a:rPr>
              <a:t>Tanári Magyarázat: A következő ábra segítségével tekintse át a Rendes jogalkotási eljárás lépéseit! Az átgondoláshoz segítségére lesz az alábbi videó </a:t>
            </a:r>
            <a:r>
              <a:rPr lang="hu-HU" dirty="0">
                <a:solidFill>
                  <a:srgbClr val="92D050"/>
                </a:solidFill>
              </a:rPr>
              <a:t>is: </a:t>
            </a:r>
            <a:r>
              <a:rPr lang="hu-HU" dirty="0">
                <a:solidFill>
                  <a:srgbClr val="92D050"/>
                </a:solidFill>
                <a:hlinkClick r:id="rId4"/>
              </a:rPr>
              <a:t>https://www.consilium.europa.eu/hu/council-eu/decision-making/ordinary-legislative-procedure</a:t>
            </a:r>
            <a:r>
              <a:rPr lang="hu-HU" dirty="0" smtClean="0">
                <a:solidFill>
                  <a:srgbClr val="92D050"/>
                </a:solidFill>
                <a:hlinkClick r:id="rId4"/>
              </a:rPr>
              <a:t>/</a:t>
            </a:r>
            <a:endParaRPr lang="hu-HU" dirty="0" smtClean="0">
              <a:solidFill>
                <a:srgbClr val="92D050"/>
              </a:solidFill>
            </a:endParaRPr>
          </a:p>
          <a:p>
            <a:endParaRPr lang="hu-HU" dirty="0">
              <a:solidFill>
                <a:srgbClr val="92D050"/>
              </a:solidFill>
            </a:endParaRPr>
          </a:p>
        </p:txBody>
      </p:sp>
    </p:spTree>
    <p:extLst>
      <p:ext uri="{BB962C8B-B14F-4D97-AF65-F5344CB8AC3E}">
        <p14:creationId xmlns:p14="http://schemas.microsoft.com/office/powerpoint/2010/main" val="2668569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875956290"/>
              </p:ext>
            </p:extLst>
          </p:nvPr>
        </p:nvGraphicFramePr>
        <p:xfrm>
          <a:off x="428977" y="893886"/>
          <a:ext cx="11108267" cy="5949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zövegdoboz 5"/>
          <p:cNvSpPr txBox="1"/>
          <p:nvPr/>
        </p:nvSpPr>
        <p:spPr>
          <a:xfrm>
            <a:off x="835378" y="191911"/>
            <a:ext cx="6160661" cy="369332"/>
          </a:xfrm>
          <a:prstGeom prst="rect">
            <a:avLst/>
          </a:prstGeom>
          <a:noFill/>
        </p:spPr>
        <p:txBody>
          <a:bodyPr wrap="none" rtlCol="0">
            <a:spAutoFit/>
          </a:bodyPr>
          <a:lstStyle/>
          <a:p>
            <a:r>
              <a:rPr lang="hu-HU" dirty="0" smtClean="0">
                <a:solidFill>
                  <a:schemeClr val="accent1"/>
                </a:solidFill>
              </a:rPr>
              <a:t>Az EU jogvédelmi rendszere az alábbi szempontokra épül</a:t>
            </a:r>
            <a:endParaRPr lang="hu-HU" dirty="0">
              <a:solidFill>
                <a:schemeClr val="accent1"/>
              </a:solidFill>
            </a:endParaRPr>
          </a:p>
        </p:txBody>
      </p:sp>
    </p:spTree>
    <p:extLst>
      <p:ext uri="{BB962C8B-B14F-4D97-AF65-F5344CB8AC3E}">
        <p14:creationId xmlns:p14="http://schemas.microsoft.com/office/powerpoint/2010/main" val="4228828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86BD180F-9A24-4C3E-972D-876918267D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11280576" y="5980960"/>
            <a:ext cx="576064" cy="607923"/>
          </a:xfrm>
          <a:prstGeom prst="rect">
            <a:avLst/>
          </a:prstGeom>
        </p:spPr>
      </p:pic>
      <p:sp>
        <p:nvSpPr>
          <p:cNvPr id="8" name="Rectangle 2"/>
          <p:cNvSpPr txBox="1">
            <a:spLocks noChangeArrowheads="1"/>
          </p:cNvSpPr>
          <p:nvPr/>
        </p:nvSpPr>
        <p:spPr>
          <a:xfrm>
            <a:off x="-3172" y="452669"/>
            <a:ext cx="10058400" cy="7183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2667" dirty="0">
              <a:solidFill>
                <a:srgbClr val="FF9933"/>
              </a:solidFill>
              <a:latin typeface="Arial"/>
            </a:endParaRPr>
          </a:p>
        </p:txBody>
      </p:sp>
      <p:sp>
        <p:nvSpPr>
          <p:cNvPr id="9" name="Rectangle 3"/>
          <p:cNvSpPr>
            <a:spLocks noGrp="1" noChangeArrowheads="1"/>
          </p:cNvSpPr>
          <p:nvPr>
            <p:ph type="body" idx="4294967295"/>
          </p:nvPr>
        </p:nvSpPr>
        <p:spPr>
          <a:xfrm>
            <a:off x="272649" y="201152"/>
            <a:ext cx="8113970" cy="50303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1" hangingPunct="1">
              <a:buFont typeface="Wingdings" panose="05000000000000000000" pitchFamily="2" charset="2"/>
              <a:buNone/>
            </a:pPr>
            <a:r>
              <a:rPr lang="hu-HU" altLang="hu-HU" sz="2667" dirty="0" smtClean="0">
                <a:solidFill>
                  <a:schemeClr val="accent2"/>
                </a:solidFill>
              </a:rPr>
              <a:t>Az EU jogrendjét meghatározó főbb kérdések</a:t>
            </a:r>
            <a:endParaRPr lang="hu-HU" altLang="hu-HU" sz="2667" dirty="0">
              <a:solidFill>
                <a:schemeClr val="accent2"/>
              </a:solidFill>
            </a:endParaRPr>
          </a:p>
        </p:txBody>
      </p:sp>
      <p:graphicFrame>
        <p:nvGraphicFramePr>
          <p:cNvPr id="2" name="Diagram 1"/>
          <p:cNvGraphicFramePr/>
          <p:nvPr>
            <p:extLst>
              <p:ext uri="{D42A27DB-BD31-4B8C-83A1-F6EECF244321}">
                <p14:modId xmlns:p14="http://schemas.microsoft.com/office/powerpoint/2010/main" val="158311489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50561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40398673"/>
              </p:ext>
            </p:extLst>
          </p:nvPr>
        </p:nvGraphicFramePr>
        <p:xfrm>
          <a:off x="-90311" y="0"/>
          <a:ext cx="12192000" cy="6773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19794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955156" y="3113584"/>
            <a:ext cx="10992887" cy="240109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r>
              <a:rPr lang="hu-HU" altLang="hu-HU" sz="1800" dirty="0" smtClean="0">
                <a:solidFill>
                  <a:prstClr val="black"/>
                </a:solidFill>
                <a:latin typeface="Arial"/>
              </a:rPr>
              <a:t>Gazdasági értelemben mit jelent az integrációs folyamat? Milyen dimenziókban valósulhat meg? </a:t>
            </a:r>
          </a:p>
          <a:p>
            <a:pPr marL="457189" indent="-457189" defTabSz="1219170"/>
            <a:r>
              <a:rPr lang="hu-HU" altLang="hu-HU" sz="1800" dirty="0" smtClean="0">
                <a:solidFill>
                  <a:prstClr val="black"/>
                </a:solidFill>
                <a:latin typeface="Arial"/>
              </a:rPr>
              <a:t>Milyen tényezők lehetnek hatással a gazdasági integrálódás ösztönzésére? </a:t>
            </a:r>
          </a:p>
          <a:p>
            <a:pPr marL="457189" indent="-457189" defTabSz="1219170"/>
            <a:r>
              <a:rPr lang="hu-HU" altLang="hu-HU" sz="1800" dirty="0" smtClean="0">
                <a:solidFill>
                  <a:prstClr val="black"/>
                </a:solidFill>
                <a:latin typeface="Arial"/>
              </a:rPr>
              <a:t>Melyek a regionális integráció lépcsőfokai? </a:t>
            </a:r>
          </a:p>
          <a:p>
            <a:pPr marL="457189" indent="-457189" defTabSz="1219170"/>
            <a:r>
              <a:rPr lang="hu-HU" altLang="hu-HU" sz="1800" dirty="0" smtClean="0">
                <a:solidFill>
                  <a:prstClr val="black"/>
                </a:solidFill>
                <a:latin typeface="Arial"/>
              </a:rPr>
              <a:t>Melyik az az elsődleges jogi eszköz, amely a gazdasági kapcsolatok bármilyen szintű integráltsága megvalósulásához szükséges?</a:t>
            </a:r>
          </a:p>
          <a:p>
            <a:pPr marL="0" indent="0" defTabSz="1219170">
              <a:buNone/>
            </a:pPr>
            <a:endParaRPr lang="hu-HU" altLang="hu-HU" sz="1800" dirty="0">
              <a:solidFill>
                <a:prstClr val="black"/>
              </a:solidFill>
              <a:latin typeface="Arial"/>
            </a:endParaRPr>
          </a:p>
        </p:txBody>
      </p:sp>
      <p:sp>
        <p:nvSpPr>
          <p:cNvPr id="2" name="Téglalap 1"/>
          <p:cNvSpPr/>
          <p:nvPr/>
        </p:nvSpPr>
        <p:spPr>
          <a:xfrm>
            <a:off x="719404" y="247677"/>
            <a:ext cx="8849470" cy="369332"/>
          </a:xfrm>
          <a:prstGeom prst="rect">
            <a:avLst/>
          </a:prstGeom>
        </p:spPr>
        <p:txBody>
          <a:bodyPr wrap="square">
            <a:spAutoFit/>
          </a:bodyPr>
          <a:lstStyle/>
          <a:p>
            <a:pPr lvl="0"/>
            <a:r>
              <a:rPr lang="hu-HU" dirty="0">
                <a:solidFill>
                  <a:schemeClr val="accent2"/>
                </a:solidFill>
              </a:rPr>
              <a:t>Az európai integráció története a jogi és intézményi keretek kialakulása alapján</a:t>
            </a:r>
          </a:p>
        </p:txBody>
      </p:sp>
      <p:sp>
        <p:nvSpPr>
          <p:cNvPr id="3" name="Szövegdoboz 2"/>
          <p:cNvSpPr txBox="1"/>
          <p:nvPr/>
        </p:nvSpPr>
        <p:spPr>
          <a:xfrm>
            <a:off x="133690" y="775733"/>
            <a:ext cx="12058310" cy="2031325"/>
          </a:xfrm>
          <a:prstGeom prst="rect">
            <a:avLst/>
          </a:prstGeom>
          <a:noFill/>
        </p:spPr>
        <p:txBody>
          <a:bodyPr wrap="square" rtlCol="0">
            <a:spAutoFit/>
          </a:bodyPr>
          <a:lstStyle/>
          <a:p>
            <a:pPr algn="just"/>
            <a:r>
              <a:rPr lang="hu-HU" dirty="0" smtClean="0">
                <a:solidFill>
                  <a:srgbClr val="92D050"/>
                </a:solidFill>
              </a:rPr>
              <a:t>Tanári magyarázat: Az európai integráció majdnem 7 évtizedes történetéről első pillantásra számtalan történelmi momentum, világpolitikai esemény, gazdasági megfontolás, továbbá szerződések és évszámok végeláthatatlan egyvelege juthat eszünkbe. Mielőtt megismerkedne az intézményi és jogi keretek fejlődését bemutató egyes állomásokkal gondolkodjon el az alábbi előkérdésekről a </a:t>
            </a:r>
            <a:r>
              <a:rPr lang="hu-HU" dirty="0">
                <a:solidFill>
                  <a:srgbClr val="92D050"/>
                </a:solidFill>
              </a:rPr>
              <a:t>kiegészítő olvasmány (</a:t>
            </a:r>
            <a:r>
              <a:rPr lang="hu-HU" dirty="0">
                <a:solidFill>
                  <a:srgbClr val="92D050"/>
                </a:solidFill>
                <a:hlinkClick r:id="rId3"/>
              </a:rPr>
              <a:t>https://</a:t>
            </a:r>
            <a:r>
              <a:rPr lang="hu-HU" dirty="0" smtClean="0">
                <a:solidFill>
                  <a:srgbClr val="92D050"/>
                </a:solidFill>
                <a:hlinkClick r:id="rId3"/>
              </a:rPr>
              <a:t>regi.tankonyvtar.hu/hu/tartalom/tamop425/2011_0001_528_Toth_Jozsef_Altalanos_tarsadalomfoldrajz_I_II/ch08s08.html</a:t>
            </a:r>
            <a:endParaRPr lang="hu-HU" dirty="0" smtClean="0">
              <a:solidFill>
                <a:srgbClr val="92D050"/>
              </a:solidFill>
            </a:endParaRPr>
          </a:p>
          <a:p>
            <a:pPr algn="just"/>
            <a:r>
              <a:rPr lang="hu-HU" dirty="0" smtClean="0">
                <a:solidFill>
                  <a:srgbClr val="92D050"/>
                </a:solidFill>
              </a:rPr>
              <a:t> segítségével!</a:t>
            </a:r>
            <a:endParaRPr lang="hu-HU" dirty="0">
              <a:solidFill>
                <a:srgbClr val="92D050"/>
              </a:solidFill>
            </a:endParaRPr>
          </a:p>
        </p:txBody>
      </p:sp>
    </p:spTree>
    <p:extLst>
      <p:ext uri="{BB962C8B-B14F-4D97-AF65-F5344CB8AC3E}">
        <p14:creationId xmlns:p14="http://schemas.microsoft.com/office/powerpoint/2010/main" val="1633372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1679509" y="1412776"/>
            <a:ext cx="9801291" cy="374441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endParaRPr lang="hu-HU" altLang="hu-HU" sz="2667" dirty="0">
              <a:solidFill>
                <a:prstClr val="black"/>
              </a:solidFill>
              <a:latin typeface="Arial"/>
            </a:endParaRPr>
          </a:p>
        </p:txBody>
      </p:sp>
      <p:sp>
        <p:nvSpPr>
          <p:cNvPr id="2" name="Szövegdoboz 1"/>
          <p:cNvSpPr txBox="1"/>
          <p:nvPr/>
        </p:nvSpPr>
        <p:spPr>
          <a:xfrm>
            <a:off x="1007436" y="827618"/>
            <a:ext cx="10116194" cy="5909310"/>
          </a:xfrm>
          <a:prstGeom prst="rect">
            <a:avLst/>
          </a:prstGeom>
          <a:noFill/>
        </p:spPr>
        <p:txBody>
          <a:bodyPr wrap="square" rtlCol="0">
            <a:spAutoFit/>
          </a:bodyPr>
          <a:lstStyle/>
          <a:p>
            <a:pPr marL="342900" indent="-342900">
              <a:buAutoNum type="arabicPeriod"/>
            </a:pPr>
            <a:r>
              <a:rPr lang="hu-HU" dirty="0" smtClean="0"/>
              <a:t>Mostanra megérthette, hogy: az </a:t>
            </a:r>
            <a:r>
              <a:rPr lang="hu-HU" dirty="0"/>
              <a:t>integráció többdimenziós folyamat, amely a gazdasági tevékenység valamennyi szintjére </a:t>
            </a:r>
            <a:r>
              <a:rPr lang="hu-HU" dirty="0" smtClean="0"/>
              <a:t>kiterjed: </a:t>
            </a:r>
            <a:r>
              <a:rPr lang="hu-HU" dirty="0" err="1" smtClean="0"/>
              <a:t>mikrogazdaságban</a:t>
            </a:r>
            <a:r>
              <a:rPr lang="hu-HU" dirty="0" smtClean="0"/>
              <a:t> </a:t>
            </a:r>
            <a:r>
              <a:rPr lang="hu-HU" dirty="0"/>
              <a:t>a vállalati szférában – </a:t>
            </a:r>
            <a:r>
              <a:rPr lang="hu-HU" dirty="0" err="1"/>
              <a:t>mikrointegrációról</a:t>
            </a:r>
            <a:r>
              <a:rPr lang="hu-HU" dirty="0"/>
              <a:t> (horizontális és vertikális kapcsolatok), a makrogazdaságban, makrogazdaság szintjén – nemzeti, nemzetközi regionális és globális világgazdasági integrációról beszélhetünk</a:t>
            </a:r>
            <a:r>
              <a:rPr lang="hu-HU" dirty="0" smtClean="0"/>
              <a:t>.</a:t>
            </a:r>
          </a:p>
          <a:p>
            <a:pPr marL="342900" indent="-342900">
              <a:buAutoNum type="arabicPeriod"/>
            </a:pPr>
            <a:r>
              <a:rPr lang="hu-HU" dirty="0" smtClean="0"/>
              <a:t>Átgondolhatta, hogy a termelőerők fejlődése, a nemzetközi munkamegosztás, a kereskedelmi liberalizáció iránti igény, a világháborúkat követő nemzetközi kapcsolatok újjáépítésének irányai, a technikai forradalmak hogyan segítették elő az integrálódás </a:t>
            </a:r>
            <a:r>
              <a:rPr lang="hu-HU" dirty="0" err="1" smtClean="0"/>
              <a:t>nemzetköziesedését</a:t>
            </a:r>
            <a:r>
              <a:rPr lang="hu-HU" dirty="0" smtClean="0"/>
              <a:t>.</a:t>
            </a:r>
          </a:p>
          <a:p>
            <a:pPr marL="342900" indent="-342900">
              <a:buAutoNum type="arabicPeriod"/>
            </a:pPr>
            <a:r>
              <a:rPr lang="hu-HU" dirty="0" smtClean="0"/>
              <a:t>Képet kaphatott a </a:t>
            </a:r>
            <a:r>
              <a:rPr lang="hu-HU" dirty="0"/>
              <a:t>nemzetközi integrációk gazdasági térszervező </a:t>
            </a:r>
            <a:r>
              <a:rPr lang="hu-HU" dirty="0" smtClean="0"/>
              <a:t>hatásáról és megismerkedett a </a:t>
            </a:r>
            <a:r>
              <a:rPr lang="hu-HU" dirty="0" err="1" smtClean="0"/>
              <a:t>regionalizáció</a:t>
            </a:r>
            <a:r>
              <a:rPr lang="hu-HU" dirty="0" smtClean="0"/>
              <a:t> jelenségével.</a:t>
            </a:r>
          </a:p>
          <a:p>
            <a:pPr marL="342900" indent="-342900">
              <a:buAutoNum type="arabicPeriod"/>
            </a:pPr>
            <a:r>
              <a:rPr lang="hu-HU" dirty="0" smtClean="0"/>
              <a:t>Tudja, hogy </a:t>
            </a:r>
            <a:r>
              <a:rPr lang="hu-HU" dirty="0"/>
              <a:t>a</a:t>
            </a:r>
            <a:r>
              <a:rPr lang="hu-HU" dirty="0" smtClean="0"/>
              <a:t> </a:t>
            </a:r>
            <a:r>
              <a:rPr lang="hu-HU" dirty="0"/>
              <a:t>nemzetközi regionális </a:t>
            </a:r>
            <a:r>
              <a:rPr lang="hu-HU" dirty="0" smtClean="0"/>
              <a:t>gazdasági integrálódás a </a:t>
            </a:r>
            <a:r>
              <a:rPr lang="hu-HU" dirty="0"/>
              <a:t>regionális konzultatív szervezetek, preferenciális vámövezet, szabadkereskedelmi társulás (megállapodás), vámunió, közös piac, egységes piac, gazdasági unió és politikai </a:t>
            </a:r>
            <a:r>
              <a:rPr lang="hu-HU" dirty="0" smtClean="0"/>
              <a:t>unió lépcsőfokaiban ölthet testet. </a:t>
            </a:r>
          </a:p>
          <a:p>
            <a:pPr marL="342900" indent="-342900">
              <a:buAutoNum type="arabicPeriod"/>
            </a:pPr>
            <a:r>
              <a:rPr lang="hu-HU" dirty="0" smtClean="0"/>
              <a:t>Végül felismerte, hogy az egyes integrációs formák nemzetközi megállapodások útján hozhatók létre, működésük előfeltétele pedig az intézményesülés.</a:t>
            </a:r>
          </a:p>
          <a:p>
            <a:pPr marL="342900" indent="-342900">
              <a:buAutoNum type="arabicPeriod"/>
            </a:pPr>
            <a:endParaRPr lang="hu-HU" dirty="0" smtClean="0"/>
          </a:p>
          <a:p>
            <a:endParaRPr lang="hu-HU" dirty="0"/>
          </a:p>
          <a:p>
            <a:endParaRPr lang="hu-HU" dirty="0" smtClean="0"/>
          </a:p>
          <a:p>
            <a:endParaRPr lang="hu-HU" dirty="0"/>
          </a:p>
          <a:p>
            <a:endParaRPr lang="hu-HU" dirty="0"/>
          </a:p>
        </p:txBody>
      </p:sp>
    </p:spTree>
    <p:extLst>
      <p:ext uri="{BB962C8B-B14F-4D97-AF65-F5344CB8AC3E}">
        <p14:creationId xmlns:p14="http://schemas.microsoft.com/office/powerpoint/2010/main" val="3512844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38544" y="406400"/>
            <a:ext cx="11757891" cy="241069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defTabSz="1219170"/>
            <a:r>
              <a:rPr lang="hu-HU" altLang="hu-HU" sz="1600" dirty="0" smtClean="0">
                <a:solidFill>
                  <a:srgbClr val="92D050"/>
                </a:solidFill>
                <a:latin typeface="Arial"/>
              </a:rPr>
              <a:t>Tanári magyarázat: Most tekintse át azon regionális nemzetközi szerződések listáját, amelyek az európai integráció fejlődését segítették elő!</a:t>
            </a:r>
          </a:p>
          <a:p>
            <a:pPr algn="l" defTabSz="1219170"/>
            <a:endParaRPr lang="hu-HU" altLang="hu-HU" sz="1600" dirty="0">
              <a:solidFill>
                <a:srgbClr val="92D050"/>
              </a:solidFill>
              <a:latin typeface="Arial"/>
            </a:endParaRPr>
          </a:p>
          <a:p>
            <a:pPr algn="l" defTabSz="1219170"/>
            <a:r>
              <a:rPr lang="hu-HU" altLang="hu-HU" sz="1600" dirty="0">
                <a:solidFill>
                  <a:srgbClr val="92D050"/>
                </a:solidFill>
                <a:hlinkClick r:id="rId4"/>
              </a:rPr>
              <a:t>https://coospace.uni-bge.hu/CooSpace/Scene-221357/Folder-559118/Index/3.%</a:t>
            </a:r>
            <a:r>
              <a:rPr lang="hu-HU" altLang="hu-HU" sz="1600" dirty="0" smtClean="0">
                <a:solidFill>
                  <a:srgbClr val="92D050"/>
                </a:solidFill>
                <a:hlinkClick r:id="rId4"/>
              </a:rPr>
              <a:t>20Gondolattrk%C3%A9p</a:t>
            </a:r>
            <a:endParaRPr lang="hu-HU" altLang="hu-HU" sz="1600" dirty="0" smtClean="0">
              <a:solidFill>
                <a:srgbClr val="92D050"/>
              </a:solidFill>
            </a:endParaRPr>
          </a:p>
          <a:p>
            <a:pPr algn="l" defTabSz="1219170"/>
            <a:r>
              <a:rPr lang="hu-HU" altLang="hu-HU" sz="1600" dirty="0" smtClean="0">
                <a:solidFill>
                  <a:srgbClr val="92D050"/>
                </a:solidFill>
                <a:latin typeface="Arial"/>
              </a:rPr>
              <a:t>(NA…kezdetű </a:t>
            </a:r>
            <a:r>
              <a:rPr lang="hu-HU" altLang="hu-HU" sz="1600" dirty="0" err="1" smtClean="0">
                <a:solidFill>
                  <a:srgbClr val="92D050"/>
                </a:solidFill>
                <a:latin typeface="Arial"/>
              </a:rPr>
              <a:t>Pdf</a:t>
            </a:r>
            <a:r>
              <a:rPr lang="hu-HU" altLang="hu-HU" sz="1600" dirty="0" smtClean="0">
                <a:solidFill>
                  <a:srgbClr val="92D050"/>
                </a:solidFill>
                <a:latin typeface="Arial"/>
              </a:rPr>
              <a:t> dokumentum megjelenítése)</a:t>
            </a:r>
          </a:p>
          <a:p>
            <a:pPr algn="l" defTabSz="1219170"/>
            <a:endParaRPr lang="hu-HU" altLang="hu-HU" sz="1600" dirty="0">
              <a:solidFill>
                <a:srgbClr val="92D050"/>
              </a:solidFill>
              <a:latin typeface="Arial"/>
            </a:endParaRPr>
          </a:p>
          <a:p>
            <a:pPr algn="l" defTabSz="1219170"/>
            <a:endParaRPr lang="hu-HU" altLang="hu-HU" sz="1600" dirty="0" smtClean="0">
              <a:solidFill>
                <a:srgbClr val="92D050"/>
              </a:solidFill>
              <a:latin typeface="Arial"/>
            </a:endParaRPr>
          </a:p>
          <a:p>
            <a:pPr algn="l" defTabSz="1219170"/>
            <a:r>
              <a:rPr lang="hu-HU" altLang="hu-HU" sz="1600" dirty="0" smtClean="0">
                <a:solidFill>
                  <a:srgbClr val="92D050"/>
                </a:solidFill>
                <a:latin typeface="Arial"/>
              </a:rPr>
              <a:t>(Amennyiben a szerződések elfogadását övező legfontosabb történelmi eseményekre is kíváncsi tekintse át a következő </a:t>
            </a:r>
            <a:r>
              <a:rPr lang="hu-HU" altLang="hu-HU" sz="1600" dirty="0">
                <a:solidFill>
                  <a:srgbClr val="92D050"/>
                </a:solidFill>
              </a:rPr>
              <a:t>összefoglaló </a:t>
            </a:r>
            <a:r>
              <a:rPr lang="hu-HU" altLang="hu-HU" sz="1600" dirty="0" smtClean="0">
                <a:solidFill>
                  <a:srgbClr val="92D050"/>
                </a:solidFill>
              </a:rPr>
              <a:t>ábrát! </a:t>
            </a:r>
          </a:p>
          <a:p>
            <a:pPr algn="l" defTabSz="1219170"/>
            <a:r>
              <a:rPr lang="hu-HU" altLang="hu-HU" sz="1600" dirty="0" smtClean="0">
                <a:solidFill>
                  <a:srgbClr val="92D050"/>
                </a:solidFill>
                <a:hlinkClick r:id="rId5"/>
              </a:rPr>
              <a:t>http</a:t>
            </a:r>
            <a:r>
              <a:rPr lang="hu-HU" altLang="hu-HU" sz="1600" dirty="0">
                <a:solidFill>
                  <a:srgbClr val="92D050"/>
                </a:solidFill>
                <a:hlinkClick r:id="rId5"/>
              </a:rPr>
              <a:t>://</a:t>
            </a:r>
            <a:r>
              <a:rPr lang="hu-HU" altLang="hu-HU" sz="1600" dirty="0" smtClean="0">
                <a:solidFill>
                  <a:srgbClr val="92D050"/>
                </a:solidFill>
                <a:hlinkClick r:id="rId5"/>
              </a:rPr>
              <a:t>skill4work.com/lms/mod/scorm/player.php?a=308&amp;currentorg=SP&amp;scoid=656&amp;sesskey=yGUGt5sgfE&amp;display=popup&amp;mode=normal</a:t>
            </a:r>
            <a:r>
              <a:rPr lang="hu-HU" altLang="hu-HU" sz="1600" dirty="0" smtClean="0">
                <a:solidFill>
                  <a:srgbClr val="92D050"/>
                </a:solidFill>
              </a:rPr>
              <a:t> )</a:t>
            </a:r>
            <a:r>
              <a:rPr lang="hu-HU" altLang="hu-HU" sz="1600" dirty="0" smtClean="0">
                <a:solidFill>
                  <a:srgbClr val="92D050"/>
                </a:solidFill>
                <a:latin typeface="Arial"/>
              </a:rPr>
              <a:t> </a:t>
            </a:r>
          </a:p>
          <a:p>
            <a:pPr algn="l" defTabSz="1219170"/>
            <a:endParaRPr lang="hu-HU" altLang="hu-HU" sz="1600" dirty="0">
              <a:solidFill>
                <a:srgbClr val="92D050"/>
              </a:solidFill>
              <a:latin typeface="Arial"/>
            </a:endParaRPr>
          </a:p>
        </p:txBody>
      </p:sp>
      <p:sp>
        <p:nvSpPr>
          <p:cNvPr id="7" name="Rectangle 3"/>
          <p:cNvSpPr txBox="1">
            <a:spLocks noChangeArrowheads="1"/>
          </p:cNvSpPr>
          <p:nvPr/>
        </p:nvSpPr>
        <p:spPr>
          <a:xfrm>
            <a:off x="138544" y="3514586"/>
            <a:ext cx="12091909" cy="187498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70">
              <a:buNone/>
            </a:pPr>
            <a:r>
              <a:rPr lang="hu-HU" altLang="hu-HU" sz="2667" dirty="0" smtClean="0">
                <a:solidFill>
                  <a:schemeClr val="accent3">
                    <a:lumMod val="60000"/>
                    <a:lumOff val="40000"/>
                  </a:schemeClr>
                </a:solidFill>
                <a:latin typeface="Arial"/>
              </a:rPr>
              <a:t>Megállító kérdés: Fogalmazza meg mi a különbség az alapító és a reformszerződések között! Ebben segítségére lesz a tankönyv 42.oldala.</a:t>
            </a:r>
          </a:p>
          <a:p>
            <a:pPr marL="0" indent="0" defTabSz="1219170">
              <a:buNone/>
            </a:pPr>
            <a:r>
              <a:rPr lang="hu-HU" altLang="hu-HU" sz="2667" dirty="0" smtClean="0">
                <a:solidFill>
                  <a:srgbClr val="FFC000"/>
                </a:solidFill>
                <a:latin typeface="Arial"/>
              </a:rPr>
              <a:t>Feladat: Látogasson el az EUR-</a:t>
            </a:r>
            <a:r>
              <a:rPr lang="hu-HU" altLang="hu-HU" sz="2667" dirty="0" err="1" smtClean="0">
                <a:solidFill>
                  <a:srgbClr val="FFC000"/>
                </a:solidFill>
                <a:latin typeface="Arial"/>
              </a:rPr>
              <a:t>Lex</a:t>
            </a:r>
            <a:r>
              <a:rPr lang="hu-HU" altLang="hu-HU" sz="2667" dirty="0" smtClean="0">
                <a:solidFill>
                  <a:srgbClr val="FFC000"/>
                </a:solidFill>
                <a:latin typeface="Arial"/>
              </a:rPr>
              <a:t> honlapra, és keresse meg, hol érhetők el az uniós szerződések! Nézze meg, melyek a jelenleg hatályos alapító szerződések, és fogalmazza meg miért van az, hogy a szerződéses joganyag konszolidált változatban érhető el.</a:t>
            </a:r>
            <a:endParaRPr lang="hu-HU" altLang="hu-HU" sz="2667" dirty="0">
              <a:solidFill>
                <a:srgbClr val="FFC000"/>
              </a:solidFill>
              <a:latin typeface="Arial"/>
            </a:endParaRPr>
          </a:p>
        </p:txBody>
      </p:sp>
      <p:sp>
        <p:nvSpPr>
          <p:cNvPr id="2" name="Téglalap 1"/>
          <p:cNvSpPr/>
          <p:nvPr/>
        </p:nvSpPr>
        <p:spPr>
          <a:xfrm>
            <a:off x="138544" y="37068"/>
            <a:ext cx="11206447" cy="369332"/>
          </a:xfrm>
          <a:prstGeom prst="rect">
            <a:avLst/>
          </a:prstGeom>
        </p:spPr>
        <p:txBody>
          <a:bodyPr wrap="square">
            <a:spAutoFit/>
          </a:bodyPr>
          <a:lstStyle/>
          <a:p>
            <a:pPr defTabSz="1219170"/>
            <a:r>
              <a:rPr lang="hu-HU" altLang="hu-HU" dirty="0">
                <a:solidFill>
                  <a:prstClr val="black"/>
                </a:solidFill>
              </a:rPr>
              <a:t>Az európai integráció fejlődése jogi szempontból alapító és reformszerződések által haladt előre.</a:t>
            </a:r>
          </a:p>
        </p:txBody>
      </p:sp>
    </p:spTree>
    <p:extLst>
      <p:ext uri="{BB962C8B-B14F-4D97-AF65-F5344CB8AC3E}">
        <p14:creationId xmlns:p14="http://schemas.microsoft.com/office/powerpoint/2010/main" val="3577140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1679509" y="1412776"/>
            <a:ext cx="9801291" cy="374441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457189" indent="-457189" defTabSz="1219170"/>
            <a:endParaRPr lang="hu-HU" altLang="hu-HU" sz="2667" dirty="0">
              <a:solidFill>
                <a:prstClr val="black"/>
              </a:solidFill>
              <a:latin typeface="Arial"/>
            </a:endParaRPr>
          </a:p>
        </p:txBody>
      </p:sp>
      <p:sp>
        <p:nvSpPr>
          <p:cNvPr id="2" name="Téglalap 1"/>
          <p:cNvSpPr/>
          <p:nvPr/>
        </p:nvSpPr>
        <p:spPr>
          <a:xfrm>
            <a:off x="719402" y="535613"/>
            <a:ext cx="10885575" cy="2585323"/>
          </a:xfrm>
          <a:prstGeom prst="rect">
            <a:avLst/>
          </a:prstGeom>
        </p:spPr>
        <p:txBody>
          <a:bodyPr wrap="square">
            <a:spAutoFit/>
          </a:bodyPr>
          <a:lstStyle/>
          <a:p>
            <a:pPr algn="just">
              <a:spcAft>
                <a:spcPts val="0"/>
              </a:spcAft>
            </a:pPr>
            <a:r>
              <a:rPr lang="hu-HU" dirty="0" smtClean="0">
                <a:latin typeface="Times New Roman" panose="02020603050405020304" pitchFamily="18" charset="0"/>
                <a:ea typeface="Times New Roman" panose="02020603050405020304" pitchFamily="18" charset="0"/>
                <a:cs typeface="Times New Roman" panose="02020603050405020304" pitchFamily="18" charset="0"/>
              </a:rPr>
              <a:t>Az </a:t>
            </a:r>
            <a:r>
              <a:rPr lang="hu-HU" dirty="0">
                <a:latin typeface="Times New Roman" panose="02020603050405020304" pitchFamily="18" charset="0"/>
                <a:ea typeface="Times New Roman" panose="02020603050405020304" pitchFamily="18" charset="0"/>
                <a:cs typeface="Times New Roman" panose="02020603050405020304" pitchFamily="18" charset="0"/>
              </a:rPr>
              <a:t>integráció </a:t>
            </a:r>
            <a:r>
              <a:rPr lang="hu-HU" b="1" dirty="0">
                <a:latin typeface="Times New Roman" panose="02020603050405020304" pitchFamily="18" charset="0"/>
                <a:ea typeface="Times New Roman" panose="02020603050405020304" pitchFamily="18" charset="0"/>
                <a:cs typeface="Times New Roman" panose="02020603050405020304" pitchFamily="18" charset="0"/>
              </a:rPr>
              <a:t>intézményi kereteinek</a:t>
            </a:r>
            <a:r>
              <a:rPr lang="hu-HU" dirty="0">
                <a:latin typeface="Times New Roman" panose="02020603050405020304" pitchFamily="18" charset="0"/>
                <a:ea typeface="Times New Roman" panose="02020603050405020304" pitchFamily="18" charset="0"/>
                <a:cs typeface="Times New Roman" panose="02020603050405020304" pitchFamily="18" charset="0"/>
              </a:rPr>
              <a:t> fejlődését négy nagy </a:t>
            </a:r>
            <a:r>
              <a:rPr lang="hu-HU" b="1" dirty="0">
                <a:latin typeface="Times New Roman" panose="02020603050405020304" pitchFamily="18" charset="0"/>
                <a:ea typeface="Times New Roman" panose="02020603050405020304" pitchFamily="18" charset="0"/>
                <a:cs typeface="Times New Roman" panose="02020603050405020304" pitchFamily="18" charset="0"/>
              </a:rPr>
              <a:t>korszakra </a:t>
            </a:r>
            <a:r>
              <a:rPr lang="hu-HU" dirty="0">
                <a:latin typeface="Times New Roman" panose="02020603050405020304" pitchFamily="18" charset="0"/>
                <a:ea typeface="Times New Roman" panose="02020603050405020304" pitchFamily="18" charset="0"/>
                <a:cs typeface="Times New Roman" panose="02020603050405020304" pitchFamily="18" charset="0"/>
              </a:rPr>
              <a:t>oszthatjuk: </a:t>
            </a:r>
            <a:endParaRPr lang="hu-HU"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hu-HU"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spcAft>
                <a:spcPts val="0"/>
              </a:spcAft>
              <a:buAutoNum type="arabicPeriod"/>
            </a:pPr>
            <a:r>
              <a:rPr lang="hu-HU" dirty="0" smtClean="0">
                <a:latin typeface="Times New Roman" panose="02020603050405020304" pitchFamily="18" charset="0"/>
                <a:ea typeface="Times New Roman" panose="02020603050405020304" pitchFamily="18" charset="0"/>
                <a:cs typeface="Times New Roman" panose="02020603050405020304" pitchFamily="18" charset="0"/>
              </a:rPr>
              <a:t>Az </a:t>
            </a:r>
            <a:r>
              <a:rPr lang="hu-HU" dirty="0">
                <a:latin typeface="Times New Roman" panose="02020603050405020304" pitchFamily="18" charset="0"/>
                <a:ea typeface="Times New Roman" panose="02020603050405020304" pitchFamily="18" charset="0"/>
                <a:cs typeface="Times New Roman" panose="02020603050405020304" pitchFamily="18" charset="0"/>
              </a:rPr>
              <a:t>intézményrendszer kiépítése és megszilárdulása (1951-1991) </a:t>
            </a:r>
            <a:endParaRPr lang="hu-HU"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spcAft>
                <a:spcPts val="0"/>
              </a:spcAft>
              <a:buAutoNum type="arabicPeriod"/>
            </a:pPr>
            <a:endParaRPr lang="hu-HU"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spcAft>
                <a:spcPts val="0"/>
              </a:spcAft>
              <a:buAutoNum type="arabicPeriod"/>
            </a:pPr>
            <a:r>
              <a:rPr lang="hu-H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hu-HU" dirty="0">
                <a:latin typeface="Times New Roman" panose="02020603050405020304" pitchFamily="18" charset="0"/>
                <a:ea typeface="Times New Roman" panose="02020603050405020304" pitchFamily="18" charset="0"/>
                <a:cs typeface="Times New Roman" panose="02020603050405020304" pitchFamily="18" charset="0"/>
              </a:rPr>
              <a:t>Az Európai Unió létrejötte és az intézményi reformfolyamat (1992-2000). </a:t>
            </a:r>
            <a:endParaRPr lang="hu-HU"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spcAft>
                <a:spcPts val="0"/>
              </a:spcAft>
              <a:buAutoNum type="arabicPeriod"/>
            </a:pPr>
            <a:endParaRPr lang="hu-HU"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spcAft>
                <a:spcPts val="0"/>
              </a:spcAft>
              <a:buAutoNum type="arabicPeriod"/>
            </a:pPr>
            <a:r>
              <a:rPr lang="hu-H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hu-HU" dirty="0">
                <a:latin typeface="Times New Roman" panose="02020603050405020304" pitchFamily="18" charset="0"/>
                <a:ea typeface="Times New Roman" panose="02020603050405020304" pitchFamily="18" charset="0"/>
                <a:cs typeface="Times New Roman" panose="02020603050405020304" pitchFamily="18" charset="0"/>
              </a:rPr>
              <a:t>Az intézményi reformfolyamat lezárása (2001-2007) </a:t>
            </a:r>
            <a:endParaRPr lang="hu-HU"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spcAft>
                <a:spcPts val="0"/>
              </a:spcAft>
              <a:buAutoNum type="arabicPeriod"/>
            </a:pPr>
            <a:endParaRPr lang="hu-HU"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spcAft>
                <a:spcPts val="0"/>
              </a:spcAft>
              <a:buAutoNum type="arabicPeriod"/>
            </a:pPr>
            <a:r>
              <a:rPr lang="hu-HU" dirty="0" smtClean="0">
                <a:latin typeface="Times New Roman" panose="02020603050405020304" pitchFamily="18" charset="0"/>
                <a:ea typeface="Times New Roman" panose="02020603050405020304" pitchFamily="18" charset="0"/>
                <a:cs typeface="Times New Roman" panose="02020603050405020304" pitchFamily="18" charset="0"/>
              </a:rPr>
              <a:t>Poszt-Lisszaboni </a:t>
            </a:r>
            <a:r>
              <a:rPr lang="hu-HU" dirty="0">
                <a:latin typeface="Times New Roman" panose="02020603050405020304" pitchFamily="18" charset="0"/>
                <a:ea typeface="Times New Roman" panose="02020603050405020304" pitchFamily="18" charset="0"/>
                <a:cs typeface="Times New Roman" panose="02020603050405020304" pitchFamily="18" charset="0"/>
              </a:rPr>
              <a:t>jogi keretek (2009-napjainkig)</a:t>
            </a:r>
            <a:endParaRPr lang="hu-HU" dirty="0">
              <a:latin typeface="Times New Roman" panose="02020603050405020304" pitchFamily="18"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72398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332089" y="27186"/>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2" name="Téglalap 1"/>
          <p:cNvSpPr/>
          <p:nvPr/>
        </p:nvSpPr>
        <p:spPr>
          <a:xfrm>
            <a:off x="169333" y="0"/>
            <a:ext cx="10205155" cy="646331"/>
          </a:xfrm>
          <a:prstGeom prst="rect">
            <a:avLst/>
          </a:prstGeom>
        </p:spPr>
        <p:txBody>
          <a:bodyPr wrap="square">
            <a:spAutoFit/>
          </a:bodyPr>
          <a:lstStyle/>
          <a:p>
            <a:pPr marL="342900" indent="-342900" algn="just">
              <a:spcAft>
                <a:spcPts val="0"/>
              </a:spcAft>
              <a:buAutoNum type="arabicPeriod"/>
            </a:pPr>
            <a:r>
              <a:rPr lang="hu-HU" dirty="0">
                <a:latin typeface="Times New Roman" panose="02020603050405020304" pitchFamily="18" charset="0"/>
                <a:ea typeface="Times New Roman" panose="02020603050405020304" pitchFamily="18" charset="0"/>
                <a:cs typeface="Times New Roman" panose="02020603050405020304" pitchFamily="18" charset="0"/>
              </a:rPr>
              <a:t>Az intézményrendszer kiépítése és megszilárdulása (1951-1991</a:t>
            </a:r>
            <a:r>
              <a:rPr lang="hu-HU" dirty="0" smtClean="0">
                <a:latin typeface="Times New Roman" panose="02020603050405020304" pitchFamily="18" charset="0"/>
                <a:ea typeface="Times New Roman" panose="02020603050405020304" pitchFamily="18" charset="0"/>
                <a:cs typeface="Times New Roman" panose="02020603050405020304" pitchFamily="18" charset="0"/>
              </a:rPr>
              <a:t>) (Törzsanyag a jegyzetrészben) </a:t>
            </a:r>
            <a:endParaRPr lang="hu-HU"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spcAft>
                <a:spcPts val="0"/>
              </a:spcAft>
              <a:buAutoNum type="arabicPeriod"/>
            </a:pPr>
            <a:endParaRPr lang="hu-HU"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Szövegdoboz 3"/>
          <p:cNvSpPr txBox="1"/>
          <p:nvPr/>
        </p:nvSpPr>
        <p:spPr>
          <a:xfrm>
            <a:off x="169334" y="323165"/>
            <a:ext cx="12022666" cy="7571303"/>
          </a:xfrm>
          <a:prstGeom prst="rect">
            <a:avLst/>
          </a:prstGeom>
          <a:noFill/>
        </p:spPr>
        <p:txBody>
          <a:bodyPr wrap="square" rtlCol="0">
            <a:spAutoFit/>
          </a:bodyPr>
          <a:lstStyle/>
          <a:p>
            <a:pPr marL="342900" indent="-342900">
              <a:buAutoNum type="arabicPeriod"/>
            </a:pPr>
            <a:r>
              <a:rPr lang="hu-HU" dirty="0" smtClean="0">
                <a:solidFill>
                  <a:schemeClr val="accent3"/>
                </a:solidFill>
              </a:rPr>
              <a:t>Megállító kérdés: Az államközi kapcsolatok sajátja a </a:t>
            </a:r>
            <a:r>
              <a:rPr lang="hu-HU" dirty="0" err="1" smtClean="0">
                <a:solidFill>
                  <a:schemeClr val="accent3"/>
                </a:solidFill>
              </a:rPr>
              <a:t>kormányköziség</a:t>
            </a:r>
            <a:r>
              <a:rPr lang="hu-HU" dirty="0" smtClean="0">
                <a:solidFill>
                  <a:schemeClr val="accent3"/>
                </a:solidFill>
              </a:rPr>
              <a:t>, amelynek lényege, hogy </a:t>
            </a:r>
          </a:p>
          <a:p>
            <a:r>
              <a:rPr lang="hu-HU" dirty="0" smtClean="0">
                <a:solidFill>
                  <a:schemeClr val="accent3"/>
                </a:solidFill>
              </a:rPr>
              <a:t>az államok és nemzetközi szervezetek által elfogadott szabályok, döntések az államokat és a nemzetközi szervezeteket kötelezhetik illetve jogosíthatják. Őket is csak akkor, ha beleegyeztek ezekbe a szabályokba. Fogalmazza meg, hogy az európai jogrend miben sajátos a nemzetközi jogrend ezen jellemzőihez képest! Érveiben térjen ki a hatáskörátruházás és a </a:t>
            </a:r>
            <a:r>
              <a:rPr lang="hu-HU" dirty="0" err="1" smtClean="0">
                <a:solidFill>
                  <a:schemeClr val="accent3"/>
                </a:solidFill>
              </a:rPr>
              <a:t>szupranacionalitás</a:t>
            </a:r>
            <a:r>
              <a:rPr lang="hu-HU" dirty="0" smtClean="0">
                <a:solidFill>
                  <a:schemeClr val="accent3"/>
                </a:solidFill>
              </a:rPr>
              <a:t> jellemzőire! </a:t>
            </a:r>
          </a:p>
          <a:p>
            <a:endParaRPr lang="hu-HU" dirty="0" smtClean="0"/>
          </a:p>
          <a:p>
            <a:r>
              <a:rPr lang="hu-HU" dirty="0" smtClean="0">
                <a:solidFill>
                  <a:srgbClr val="92D050"/>
                </a:solidFill>
              </a:rPr>
              <a:t> Tanári magyarázat:</a:t>
            </a:r>
            <a:endParaRPr lang="hu-HU" dirty="0">
              <a:solidFill>
                <a:srgbClr val="92D050"/>
              </a:solidFill>
            </a:endParaRPr>
          </a:p>
          <a:p>
            <a:r>
              <a:rPr lang="hu-HU" dirty="0" smtClean="0">
                <a:solidFill>
                  <a:srgbClr val="92D050"/>
                </a:solidFill>
              </a:rPr>
              <a:t>Most tekintse meg a következő videót, amely bemutatja, hogy az Európai Bíróság ítélkezési gyakorlata még milyen elvek kidolgozásával járult hozzá az uniós jogrend önálló jellegének </a:t>
            </a:r>
            <a:r>
              <a:rPr lang="hu-HU" dirty="0">
                <a:solidFill>
                  <a:srgbClr val="92D050"/>
                </a:solidFill>
              </a:rPr>
              <a:t>kialakításához! </a:t>
            </a:r>
            <a:r>
              <a:rPr lang="hu-HU" dirty="0">
                <a:solidFill>
                  <a:srgbClr val="92D050"/>
                </a:solidFill>
                <a:hlinkClick r:id="rId4"/>
              </a:rPr>
              <a:t>https://</a:t>
            </a:r>
            <a:r>
              <a:rPr lang="hu-HU" dirty="0" smtClean="0">
                <a:solidFill>
                  <a:srgbClr val="92D050"/>
                </a:solidFill>
                <a:hlinkClick r:id="rId4"/>
              </a:rPr>
              <a:t>www.youtube.com/watch?v=C4WE0SUrltQ&amp;feature=youtu.be</a:t>
            </a:r>
            <a:endParaRPr lang="hu-HU" dirty="0" smtClean="0">
              <a:solidFill>
                <a:srgbClr val="92D050"/>
              </a:solidFill>
            </a:endParaRPr>
          </a:p>
          <a:p>
            <a:r>
              <a:rPr lang="hu-HU" dirty="0" smtClean="0">
                <a:solidFill>
                  <a:srgbClr val="92D050"/>
                </a:solidFill>
              </a:rPr>
              <a:t>Feladat: A magyar jogszabályok legtöbbjét áthatja az uniós jogharmonizáció. Erről tanúskodik a jogszabályok záró rendelkezése, (vagy a törvény végén található „Az uniós jognak való megfelelés” címmel ellátott paragrafusok) amely iránymutatást ad, hogy adott jogszabály milyen uniós kívánalmakkal került megfeleltetésre. Nyissa ki a jogtárban a </a:t>
            </a:r>
            <a:r>
              <a:rPr lang="hu-HU" dirty="0">
                <a:solidFill>
                  <a:srgbClr val="92D050"/>
                </a:solidFill>
              </a:rPr>
              <a:t>M</a:t>
            </a:r>
            <a:r>
              <a:rPr lang="hu-HU" dirty="0" smtClean="0">
                <a:solidFill>
                  <a:srgbClr val="92D050"/>
                </a:solidFill>
              </a:rPr>
              <a:t>unka Törvénykönyvét, a Versenytörvényt és a Fogyasztóvédelmi törvényt, és keresse meg az uniós jog átültetésére vonatkozó hivatkozásokat! </a:t>
            </a:r>
            <a:endParaRPr lang="hu-HU" dirty="0">
              <a:solidFill>
                <a:srgbClr val="92D050"/>
              </a:solidFill>
            </a:endParaRPr>
          </a:p>
          <a:p>
            <a:r>
              <a:rPr lang="hu-HU" dirty="0" smtClean="0">
                <a:solidFill>
                  <a:schemeClr val="accent3"/>
                </a:solidFill>
              </a:rPr>
              <a:t>2. Megállító kérdés: Hasonlítsa össze az egyhangú és a minősített döntéshozatali módokat! Mit gondol, melyik döntéshozatali mód segíti elő a gyorsabb döntéshozatalt? Nyissa ki ismét a hatályos szerződéseket az EUR-</a:t>
            </a:r>
            <a:r>
              <a:rPr lang="hu-HU" dirty="0" err="1" smtClean="0">
                <a:solidFill>
                  <a:schemeClr val="accent3"/>
                </a:solidFill>
              </a:rPr>
              <a:t>lex</a:t>
            </a:r>
            <a:r>
              <a:rPr lang="hu-HU" dirty="0" smtClean="0">
                <a:solidFill>
                  <a:schemeClr val="accent3"/>
                </a:solidFill>
              </a:rPr>
              <a:t>-</a:t>
            </a:r>
            <a:r>
              <a:rPr lang="hu-HU" dirty="0" err="1" smtClean="0">
                <a:solidFill>
                  <a:schemeClr val="accent3"/>
                </a:solidFill>
              </a:rPr>
              <a:t>ből</a:t>
            </a:r>
            <a:r>
              <a:rPr lang="hu-HU" dirty="0" smtClean="0">
                <a:solidFill>
                  <a:schemeClr val="accent3"/>
                </a:solidFill>
              </a:rPr>
              <a:t>! Keressen rá az EUMSZ-</a:t>
            </a:r>
            <a:r>
              <a:rPr lang="hu-HU" dirty="0" err="1" smtClean="0">
                <a:solidFill>
                  <a:schemeClr val="accent3"/>
                </a:solidFill>
              </a:rPr>
              <a:t>ben</a:t>
            </a:r>
            <a:r>
              <a:rPr lang="hu-HU" dirty="0" smtClean="0">
                <a:solidFill>
                  <a:schemeClr val="accent3"/>
                </a:solidFill>
              </a:rPr>
              <a:t>, hogy jelenleg hány helyen ír elő egyhangú döntéshozatalt?</a:t>
            </a:r>
          </a:p>
          <a:p>
            <a:r>
              <a:rPr lang="hu-HU" dirty="0" smtClean="0">
                <a:solidFill>
                  <a:schemeClr val="accent3"/>
                </a:solidFill>
              </a:rPr>
              <a:t>3. Megállító kérdés: Ismételje át az Európai Parlament fejlődéstörténetének főbb állomásait! </a:t>
            </a:r>
          </a:p>
          <a:p>
            <a:r>
              <a:rPr lang="hu-HU" dirty="0" smtClean="0">
                <a:solidFill>
                  <a:schemeClr val="accent3"/>
                </a:solidFill>
              </a:rPr>
              <a:t>4. Megállító kérdés: Tekintse meg az egységes piac történetét bemutató összefoglalót</a:t>
            </a:r>
            <a:r>
              <a:rPr lang="hu-HU" dirty="0">
                <a:solidFill>
                  <a:schemeClr val="accent3"/>
                </a:solidFill>
              </a:rPr>
              <a:t>! </a:t>
            </a:r>
            <a:r>
              <a:rPr lang="hu-HU" dirty="0">
                <a:solidFill>
                  <a:schemeClr val="accent3"/>
                </a:solidFill>
                <a:hlinkClick r:id="rId5"/>
              </a:rPr>
              <a:t>https://</a:t>
            </a:r>
            <a:r>
              <a:rPr lang="hu-HU" dirty="0" smtClean="0">
                <a:solidFill>
                  <a:schemeClr val="accent3"/>
                </a:solidFill>
                <a:hlinkClick r:id="rId5"/>
              </a:rPr>
              <a:t>newsroom.consilium.europa.eu/events/25-years-of-the-eu-single-market/118029-az-egyseges-piac-25-eve-20180215</a:t>
            </a:r>
            <a:r>
              <a:rPr lang="hu-HU" dirty="0">
                <a:solidFill>
                  <a:schemeClr val="accent3"/>
                </a:solidFill>
              </a:rPr>
              <a:t> </a:t>
            </a:r>
            <a:r>
              <a:rPr lang="hu-HU" dirty="0">
                <a:solidFill>
                  <a:schemeClr val="accent3"/>
                </a:solidFill>
                <a:hlinkClick r:id="rId6"/>
              </a:rPr>
              <a:t>https://</a:t>
            </a:r>
            <a:r>
              <a:rPr lang="hu-HU" dirty="0" smtClean="0">
                <a:solidFill>
                  <a:schemeClr val="accent3"/>
                </a:solidFill>
                <a:hlinkClick r:id="rId6"/>
              </a:rPr>
              <a:t>multimedia.europarl.europa.eu/hu/the-european-single-market_B03-ESN-171128_ev</a:t>
            </a:r>
            <a:endParaRPr lang="hu-HU" dirty="0" smtClean="0">
              <a:solidFill>
                <a:schemeClr val="accent3"/>
              </a:solidFill>
            </a:endParaRPr>
          </a:p>
          <a:p>
            <a:r>
              <a:rPr lang="hu-HU" dirty="0" smtClean="0">
                <a:solidFill>
                  <a:schemeClr val="accent3"/>
                </a:solidFill>
              </a:rPr>
              <a:t>Fogalmazza meg, miben egyezik és miben különbözik az egységes piac formációja a közös piactól!</a:t>
            </a:r>
          </a:p>
          <a:p>
            <a:endParaRPr lang="hu-HU" dirty="0" smtClean="0">
              <a:solidFill>
                <a:schemeClr val="accent3"/>
              </a:solidFill>
            </a:endParaRPr>
          </a:p>
          <a:p>
            <a:endParaRPr lang="hu-HU" dirty="0">
              <a:solidFill>
                <a:srgbClr val="92D050"/>
              </a:solidFill>
            </a:endParaRPr>
          </a:p>
          <a:p>
            <a:endParaRPr lang="hu-HU" dirty="0">
              <a:solidFill>
                <a:srgbClr val="92D050"/>
              </a:solidFill>
            </a:endParaRPr>
          </a:p>
        </p:txBody>
      </p:sp>
    </p:spTree>
    <p:extLst>
      <p:ext uri="{BB962C8B-B14F-4D97-AF65-F5344CB8AC3E}">
        <p14:creationId xmlns:p14="http://schemas.microsoft.com/office/powerpoint/2010/main" val="3849350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325331" y="1540339"/>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121643" y="144541"/>
            <a:ext cx="11776847" cy="4724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hu-HU" sz="2000" dirty="0" smtClean="0">
                <a:latin typeface="Times New Roman" panose="02020603050405020304" pitchFamily="18" charset="0"/>
                <a:ea typeface="Times New Roman" panose="02020603050405020304" pitchFamily="18" charset="0"/>
                <a:cs typeface="Times New Roman" panose="02020603050405020304" pitchFamily="18" charset="0"/>
              </a:rPr>
              <a:t>2. Az </a:t>
            </a:r>
            <a:r>
              <a:rPr lang="hu-HU" sz="2000" dirty="0">
                <a:latin typeface="Times New Roman" panose="02020603050405020304" pitchFamily="18" charset="0"/>
                <a:ea typeface="Times New Roman" panose="02020603050405020304" pitchFamily="18" charset="0"/>
                <a:cs typeface="Times New Roman" panose="02020603050405020304" pitchFamily="18" charset="0"/>
              </a:rPr>
              <a:t>Európai Unió létrejötte és az intézményi reformfolyamat (1992-2000). </a:t>
            </a:r>
          </a:p>
        </p:txBody>
      </p:sp>
      <p:sp>
        <p:nvSpPr>
          <p:cNvPr id="2" name="Szövegdoboz 1"/>
          <p:cNvSpPr txBox="1"/>
          <p:nvPr/>
        </p:nvSpPr>
        <p:spPr>
          <a:xfrm>
            <a:off x="431371" y="827618"/>
            <a:ext cx="11846320" cy="923330"/>
          </a:xfrm>
          <a:prstGeom prst="rect">
            <a:avLst/>
          </a:prstGeom>
          <a:noFill/>
        </p:spPr>
        <p:txBody>
          <a:bodyPr wrap="none" rtlCol="0">
            <a:spAutoFit/>
          </a:bodyPr>
          <a:lstStyle/>
          <a:p>
            <a:r>
              <a:rPr lang="hu-HU" dirty="0" smtClean="0">
                <a:solidFill>
                  <a:srgbClr val="92D050"/>
                </a:solidFill>
              </a:rPr>
              <a:t>1. Tanári magyarázat: Tekintse meg a GMU kiépülését és az Európai Központi Bank létrejöttét összefoglaló videót!</a:t>
            </a:r>
          </a:p>
          <a:p>
            <a:r>
              <a:rPr lang="hu-HU" dirty="0">
                <a:solidFill>
                  <a:srgbClr val="92D050"/>
                </a:solidFill>
                <a:hlinkClick r:id="rId4"/>
              </a:rPr>
              <a:t>https://</a:t>
            </a:r>
            <a:r>
              <a:rPr lang="hu-HU" dirty="0" smtClean="0">
                <a:solidFill>
                  <a:srgbClr val="92D050"/>
                </a:solidFill>
                <a:hlinkClick r:id="rId4"/>
              </a:rPr>
              <a:t>www.youtube.com/watch?v=XGqUpKyT60g&amp;feature=youtu.be</a:t>
            </a:r>
            <a:endParaRPr lang="hu-HU" dirty="0" smtClean="0">
              <a:solidFill>
                <a:srgbClr val="92D050"/>
              </a:solidFill>
            </a:endParaRPr>
          </a:p>
          <a:p>
            <a:r>
              <a:rPr lang="hu-HU" dirty="0" smtClean="0">
                <a:solidFill>
                  <a:srgbClr val="92D050"/>
                </a:solidFill>
              </a:rPr>
              <a:t> </a:t>
            </a:r>
            <a:endParaRPr lang="hu-HU" dirty="0">
              <a:solidFill>
                <a:srgbClr val="92D050"/>
              </a:solidFill>
            </a:endParaRPr>
          </a:p>
        </p:txBody>
      </p:sp>
    </p:spTree>
    <p:extLst>
      <p:ext uri="{BB962C8B-B14F-4D97-AF65-F5344CB8AC3E}">
        <p14:creationId xmlns:p14="http://schemas.microsoft.com/office/powerpoint/2010/main" val="127532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39C5FA6E-F644-4C56-9DF5-30217226BB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431371" y="5925277"/>
            <a:ext cx="576064" cy="607923"/>
          </a:xfrm>
          <a:prstGeom prst="rect">
            <a:avLst/>
          </a:prstGeom>
        </p:spPr>
      </p:pic>
      <p:sp>
        <p:nvSpPr>
          <p:cNvPr id="6" name="Rectangle 2"/>
          <p:cNvSpPr txBox="1">
            <a:spLocks noChangeArrowheads="1"/>
          </p:cNvSpPr>
          <p:nvPr/>
        </p:nvSpPr>
        <p:spPr>
          <a:xfrm>
            <a:off x="1422400" y="406401"/>
            <a:ext cx="10058400" cy="4212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5000" lnSpcReduction="20000"/>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defTabSz="1219170"/>
            <a:endParaRPr lang="hu-HU" altLang="hu-HU" sz="5333" dirty="0">
              <a:solidFill>
                <a:prstClr val="black"/>
              </a:solidFill>
              <a:latin typeface="Arial"/>
            </a:endParaRPr>
          </a:p>
        </p:txBody>
      </p:sp>
      <p:sp>
        <p:nvSpPr>
          <p:cNvPr id="7" name="Rectangle 3"/>
          <p:cNvSpPr txBox="1">
            <a:spLocks noChangeArrowheads="1"/>
          </p:cNvSpPr>
          <p:nvPr/>
        </p:nvSpPr>
        <p:spPr>
          <a:xfrm>
            <a:off x="245820" y="136300"/>
            <a:ext cx="9801291" cy="5402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70">
              <a:buNone/>
            </a:pPr>
            <a:r>
              <a:rPr lang="hu-HU" sz="2800" dirty="0">
                <a:latin typeface="Times New Roman" panose="02020603050405020304" pitchFamily="18" charset="0"/>
                <a:ea typeface="Times New Roman" panose="02020603050405020304" pitchFamily="18" charset="0"/>
                <a:cs typeface="Times New Roman" panose="02020603050405020304" pitchFamily="18" charset="0"/>
              </a:rPr>
              <a:t>Az intézményi reformfolyamat lezárása (2001-2007)</a:t>
            </a:r>
            <a:endParaRPr lang="hu-HU" altLang="hu-HU" sz="2667" dirty="0">
              <a:solidFill>
                <a:prstClr val="black"/>
              </a:solidFill>
              <a:latin typeface="Arial"/>
            </a:endParaRPr>
          </a:p>
        </p:txBody>
      </p:sp>
    </p:spTree>
    <p:extLst>
      <p:ext uri="{BB962C8B-B14F-4D97-AF65-F5344CB8AC3E}">
        <p14:creationId xmlns:p14="http://schemas.microsoft.com/office/powerpoint/2010/main" val="4122359670"/>
      </p:ext>
    </p:extLst>
  </p:cSld>
  <p:clrMapOvr>
    <a:masterClrMapping/>
  </p:clrMapOvr>
</p:sld>
</file>

<file path=ppt/theme/theme1.xml><?xml version="1.0" encoding="utf-8"?>
<a:theme xmlns:a="http://schemas.openxmlformats.org/drawingml/2006/main" name="Cover and End Slide Master">
  <a:themeElements>
    <a:clrScheme name="ALLPPT-COLOR-A29">
      <a:dk1>
        <a:sysClr val="windowText" lastClr="000000"/>
      </a:dk1>
      <a:lt1>
        <a:sysClr val="window" lastClr="FFFFFF"/>
      </a:lt1>
      <a:dk2>
        <a:srgbClr val="1F497D"/>
      </a:dk2>
      <a:lt2>
        <a:srgbClr val="EEECE1"/>
      </a:lt2>
      <a:accent1>
        <a:srgbClr val="2B8FED"/>
      </a:accent1>
      <a:accent2>
        <a:srgbClr val="3967DE"/>
      </a:accent2>
      <a:accent3>
        <a:srgbClr val="26A1EB"/>
      </a:accent3>
      <a:accent4>
        <a:srgbClr val="2B8FED"/>
      </a:accent4>
      <a:accent5>
        <a:srgbClr val="3967DE"/>
      </a:accent5>
      <a:accent6>
        <a:srgbClr val="26A1EB"/>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Slide Master">
  <a:themeElements>
    <a:clrScheme name="ALLPPT-COLOR-A29">
      <a:dk1>
        <a:sysClr val="windowText" lastClr="000000"/>
      </a:dk1>
      <a:lt1>
        <a:sysClr val="window" lastClr="FFFFFF"/>
      </a:lt1>
      <a:dk2>
        <a:srgbClr val="1F497D"/>
      </a:dk2>
      <a:lt2>
        <a:srgbClr val="EEECE1"/>
      </a:lt2>
      <a:accent1>
        <a:srgbClr val="2B8FED"/>
      </a:accent1>
      <a:accent2>
        <a:srgbClr val="3967DE"/>
      </a:accent2>
      <a:accent3>
        <a:srgbClr val="26A1EB"/>
      </a:accent3>
      <a:accent4>
        <a:srgbClr val="2B8FED"/>
      </a:accent4>
      <a:accent5>
        <a:srgbClr val="3967DE"/>
      </a:accent5>
      <a:accent6>
        <a:srgbClr val="26A1EB"/>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1685</TotalTime>
  <Words>10755</Words>
  <Application>Microsoft Office PowerPoint</Application>
  <PresentationFormat>Szélesvásznú</PresentationFormat>
  <Paragraphs>477</Paragraphs>
  <Slides>20</Slides>
  <Notes>8</Notes>
  <HiddenSlides>0</HiddenSlides>
  <MMClips>0</MMClips>
  <ScaleCrop>false</ScaleCrop>
  <HeadingPairs>
    <vt:vector size="6" baseType="variant">
      <vt:variant>
        <vt:lpstr>Használt betűtípusok</vt:lpstr>
      </vt:variant>
      <vt:variant>
        <vt:i4>8</vt:i4>
      </vt:variant>
      <vt:variant>
        <vt:lpstr>Téma</vt:lpstr>
      </vt:variant>
      <vt:variant>
        <vt:i4>2</vt:i4>
      </vt:variant>
      <vt:variant>
        <vt:lpstr>Diacímek</vt:lpstr>
      </vt:variant>
      <vt:variant>
        <vt:i4>20</vt:i4>
      </vt:variant>
    </vt:vector>
  </HeadingPairs>
  <TitlesOfParts>
    <vt:vector size="30" baseType="lpstr">
      <vt:lpstr>맑은 고딕</vt:lpstr>
      <vt:lpstr>Arial</vt:lpstr>
      <vt:lpstr>Arial Unicode MS</vt:lpstr>
      <vt:lpstr>Avenir</vt:lpstr>
      <vt:lpstr>Calibri</vt:lpstr>
      <vt:lpstr>Roboto</vt:lpstr>
      <vt:lpstr>Times New Roman</vt:lpstr>
      <vt:lpstr>Wingdings</vt:lpstr>
      <vt:lpstr>Cover and End Slide Master</vt:lpstr>
      <vt:lpstr>Contents Slide Master</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Oktató</dc:creator>
  <cp:lastModifiedBy>Dr. Kreisz Brigitta</cp:lastModifiedBy>
  <cp:revision>42</cp:revision>
  <dcterms:created xsi:type="dcterms:W3CDTF">2020-08-27T09:21:44Z</dcterms:created>
  <dcterms:modified xsi:type="dcterms:W3CDTF">2020-10-22T14:20:32Z</dcterms:modified>
</cp:coreProperties>
</file>